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4"/>
  </p:notesMasterIdLst>
  <p:sldIdLst>
    <p:sldId id="256" r:id="rId5"/>
    <p:sldId id="258" r:id="rId6"/>
    <p:sldId id="268" r:id="rId7"/>
    <p:sldId id="267" r:id="rId8"/>
    <p:sldId id="271" r:id="rId9"/>
    <p:sldId id="262" r:id="rId10"/>
    <p:sldId id="263" r:id="rId11"/>
    <p:sldId id="272" r:id="rId12"/>
    <p:sldId id="266" r:id="rId1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6" roundtripDataSignature="AMtx7mjBPHm5BG3NCEzBoon8tlgbaiC1i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298D"/>
    <a:srgbClr val="6F318F"/>
    <a:srgbClr val="72685B"/>
    <a:srgbClr val="EA8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84D474-334D-F8D4-CD43-D0A33C58FAF5}" v="503" dt="2025-01-09T14:56:23.8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772"/>
    <p:restoredTop sz="94720"/>
  </p:normalViewPr>
  <p:slideViewPr>
    <p:cSldViewPr snapToGrid="0">
      <p:cViewPr varScale="1">
        <p:scale>
          <a:sx n="118" d="100"/>
          <a:sy n="118" d="100"/>
        </p:scale>
        <p:origin x="216" y="2920"/>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customschemas.google.com/relationships/presentationmetadata" Target="metadata"/><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www.youtube.com/watch?v=V7oCfRpCepY" TargetMode="Externa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www.youtube.com/watch?v=Me7sjZlvCFI"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www.youtube.com/watch?v=29EZQWzgwhI"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www.youtube.com/watch?v=cExJqjPBhjA" TargetMode="External"/><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20.jp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www.youtube.com/watch?v=1qIMcEFr8EI"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www.youtube.com/watch?v=XjyrTljaN3Q"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22.jp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www.youtube.com/watch?v=y9yDgarRoRM"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www.youtube.com/watch?v=d2Q0mQc1yaA"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www.youtube.com/watch?v=AHUQ_L1um-s"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www.youtube.com/watch?v=M_sqNsV9pv8"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www.youtube.com/watch?v=fUzn_Q24S2M"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www.youtube.com/watch?v=OEWUl26AGMg"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www.youtube.com/watch?v=hibwajdCBKc"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www.youtube.com/watch?v=od5IC5rw488"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http://www.youtube.com/watch?v=o_cskfZO4bQ"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www.youtube.com/watch?v=wSuEchMk_PI"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www.youtube.com/watch?v=VXfuvQ2tjFw"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1.xml"/><Relationship Id="rId1" Type="http://schemas.openxmlformats.org/officeDocument/2006/relationships/video" Target="https://www.youtube.com/embed/7WhuDOxlZbg?feature=oembed" TargetMode="Externa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sX5zit4VpCE?feature=oembed" TargetMode="External"/><Relationship Id="rId5" Type="http://schemas.openxmlformats.org/officeDocument/2006/relationships/image" Target="../media/image19.png"/><Relationship Id="rId4" Type="http://schemas.openxmlformats.org/officeDocument/2006/relationships/image" Target="../media/image35.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1.xml"/><Relationship Id="rId1" Type="http://schemas.openxmlformats.org/officeDocument/2006/relationships/video" Target="https://www.youtube.com/embed/oUHMVgW5ICo?feature=oembed" TargetMode="External"/><Relationship Id="rId5" Type="http://schemas.openxmlformats.org/officeDocument/2006/relationships/image" Target="../media/image17.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BfNUCk40uWQ?feature=oembed" TargetMode="External"/><Relationship Id="rId5" Type="http://schemas.openxmlformats.org/officeDocument/2006/relationships/image" Target="../media/image19.png"/><Relationship Id="rId4" Type="http://schemas.openxmlformats.org/officeDocument/2006/relationships/image" Target="../media/image37.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iskA2ZemWOA?feature=oembed" TargetMode="External"/><Relationship Id="rId5" Type="http://schemas.openxmlformats.org/officeDocument/2006/relationships/image" Target="../media/image19.png"/><Relationship Id="rId4" Type="http://schemas.openxmlformats.org/officeDocument/2006/relationships/image" Target="../media/image38.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EA8C33"/>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0;g2c0bebbdf16_3_232">
            <a:extLst>
              <a:ext uri="{FF2B5EF4-FFF2-40B4-BE49-F238E27FC236}">
                <a16:creationId xmlns:a16="http://schemas.microsoft.com/office/drawing/2014/main" id="{617EABED-B738-B624-56B2-3D222D5A0794}"/>
              </a:ext>
            </a:extLst>
          </p:cNvPr>
          <p:cNvPicPr preferRelativeResize="0"/>
          <p:nvPr userDrawn="1"/>
        </p:nvPicPr>
        <p:blipFill rotWithShape="1">
          <a:blip r:embed="rId2">
            <a:alphaModFix/>
          </a:blip>
          <a:srcRect/>
          <a:stretch/>
        </p:blipFill>
        <p:spPr>
          <a:xfrm>
            <a:off x="8078869" y="-7435"/>
            <a:ext cx="1080000" cy="1080000"/>
          </a:xfrm>
          <a:prstGeom prst="rect">
            <a:avLst/>
          </a:prstGeom>
          <a:noFill/>
          <a:ln>
            <a:noFill/>
          </a:ln>
        </p:spPr>
      </p:pic>
    </p:spTree>
    <p:extLst>
      <p:ext uri="{BB962C8B-B14F-4D97-AF65-F5344CB8AC3E}">
        <p14:creationId xmlns:p14="http://schemas.microsoft.com/office/powerpoint/2010/main" val="2209038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1_Aangepaste indeling">
  <p:cSld name="1_Aangepaste indeling">
    <p:spTree>
      <p:nvGrpSpPr>
        <p:cNvPr id="1" name="Shape 52"/>
        <p:cNvGrpSpPr/>
        <p:nvPr/>
      </p:nvGrpSpPr>
      <p:grpSpPr>
        <a:xfrm>
          <a:off x="0" y="0"/>
          <a:ext cx="0" cy="0"/>
          <a:chOff x="0" y="0"/>
          <a:chExt cx="0" cy="0"/>
        </a:xfrm>
      </p:grpSpPr>
      <p:sp>
        <p:nvSpPr>
          <p:cNvPr id="53" name="Google Shape;53;p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a:lvl1pPr>
            <a:lvl2pPr marL="0" marR="0" lvl="1" indent="0" algn="r">
              <a:lnSpc>
                <a:spcPct val="100000"/>
              </a:lnSpc>
              <a:spcBef>
                <a:spcPts val="0"/>
              </a:spcBef>
              <a:spcAft>
                <a:spcPts val="0"/>
              </a:spcAft>
              <a:buClr>
                <a:srgbClr val="000000"/>
              </a:buClr>
              <a:buSzPts val="1000"/>
              <a:buFont typeface="Arial"/>
              <a:buNone/>
              <a:defRPr/>
            </a:lvl2pPr>
            <a:lvl3pPr marL="0" marR="0" lvl="2" indent="0" algn="r">
              <a:lnSpc>
                <a:spcPct val="100000"/>
              </a:lnSpc>
              <a:spcBef>
                <a:spcPts val="0"/>
              </a:spcBef>
              <a:spcAft>
                <a:spcPts val="0"/>
              </a:spcAft>
              <a:buClr>
                <a:srgbClr val="000000"/>
              </a:buClr>
              <a:buSzPts val="1000"/>
              <a:buFont typeface="Arial"/>
              <a:buNone/>
              <a:defRPr/>
            </a:lvl3pPr>
            <a:lvl4pPr marL="0" marR="0" lvl="3" indent="0" algn="r">
              <a:lnSpc>
                <a:spcPct val="100000"/>
              </a:lnSpc>
              <a:spcBef>
                <a:spcPts val="0"/>
              </a:spcBef>
              <a:spcAft>
                <a:spcPts val="0"/>
              </a:spcAft>
              <a:buClr>
                <a:srgbClr val="000000"/>
              </a:buClr>
              <a:buSzPts val="1000"/>
              <a:buFont typeface="Arial"/>
              <a:buNone/>
              <a:defRPr/>
            </a:lvl4pPr>
            <a:lvl5pPr marL="0" marR="0" lvl="4" indent="0" algn="r">
              <a:lnSpc>
                <a:spcPct val="100000"/>
              </a:lnSpc>
              <a:spcBef>
                <a:spcPts val="0"/>
              </a:spcBef>
              <a:spcAft>
                <a:spcPts val="0"/>
              </a:spcAft>
              <a:buClr>
                <a:srgbClr val="000000"/>
              </a:buClr>
              <a:buSzPts val="1000"/>
              <a:buFont typeface="Arial"/>
              <a:buNone/>
              <a:defRPr/>
            </a:lvl5pPr>
            <a:lvl6pPr marL="0" marR="0" lvl="5" indent="0" algn="r">
              <a:lnSpc>
                <a:spcPct val="100000"/>
              </a:lnSpc>
              <a:spcBef>
                <a:spcPts val="0"/>
              </a:spcBef>
              <a:spcAft>
                <a:spcPts val="0"/>
              </a:spcAft>
              <a:buClr>
                <a:srgbClr val="000000"/>
              </a:buClr>
              <a:buSzPts val="1000"/>
              <a:buFont typeface="Arial"/>
              <a:buNone/>
              <a:defRPr/>
            </a:lvl6pPr>
            <a:lvl7pPr marL="0" marR="0" lvl="6" indent="0" algn="r">
              <a:lnSpc>
                <a:spcPct val="100000"/>
              </a:lnSpc>
              <a:spcBef>
                <a:spcPts val="0"/>
              </a:spcBef>
              <a:spcAft>
                <a:spcPts val="0"/>
              </a:spcAft>
              <a:buClr>
                <a:srgbClr val="000000"/>
              </a:buClr>
              <a:buSzPts val="1000"/>
              <a:buFont typeface="Arial"/>
              <a:buNone/>
              <a:defRPr/>
            </a:lvl7pPr>
            <a:lvl8pPr marL="0" marR="0" lvl="7" indent="0" algn="r">
              <a:lnSpc>
                <a:spcPct val="100000"/>
              </a:lnSpc>
              <a:spcBef>
                <a:spcPts val="0"/>
              </a:spcBef>
              <a:spcAft>
                <a:spcPts val="0"/>
              </a:spcAft>
              <a:buClr>
                <a:srgbClr val="000000"/>
              </a:buClr>
              <a:buSzPts val="1000"/>
              <a:buFont typeface="Arial"/>
              <a:buNone/>
              <a:defRPr/>
            </a:lvl8pPr>
            <a:lvl9pPr marL="0" marR="0" lvl="8" indent="0" algn="r">
              <a:lnSpc>
                <a:spcPct val="100000"/>
              </a:lnSpc>
              <a:spcBef>
                <a:spcPts val="0"/>
              </a:spcBef>
              <a:spcAft>
                <a:spcPts val="0"/>
              </a:spcAft>
              <a:buClr>
                <a:srgbClr val="000000"/>
              </a:buClr>
              <a:buSzPts val="1000"/>
              <a:buFont typeface="Arial"/>
              <a:buNone/>
              <a:defRPr/>
            </a:lvl9pPr>
          </a:lstStyle>
          <a:p>
            <a:pPr marL="0" lvl="0" indent="0" algn="r" rtl="0">
              <a:spcBef>
                <a:spcPts val="0"/>
              </a:spcBef>
              <a:spcAft>
                <a:spcPts val="0"/>
              </a:spcAft>
              <a:buNone/>
            </a:pPr>
            <a:fld id="{00000000-1234-1234-1234-123412341234}" type="slidenum">
              <a:rPr lang="nl"/>
              <a:t>‹#›</a:t>
            </a:fld>
            <a:endParaRPr/>
          </a:p>
        </p:txBody>
      </p:sp>
      <p:pic>
        <p:nvPicPr>
          <p:cNvPr id="2" name="Afbeelding 1" descr="Afbeelding met tekst, schermopname, lijn, Perceel&#10;&#10;Automatisch gegenereerde beschrijving">
            <a:extLst>
              <a:ext uri="{FF2B5EF4-FFF2-40B4-BE49-F238E27FC236}">
                <a16:creationId xmlns:a16="http://schemas.microsoft.com/office/drawing/2014/main" id="{FF25EE97-D3BE-91D6-E3E5-CE997A42AB05}"/>
              </a:ext>
            </a:extLst>
          </p:cNvPr>
          <p:cNvPicPr>
            <a:picLocks noChangeAspect="1"/>
          </p:cNvPicPr>
          <p:nvPr userDrawn="1"/>
        </p:nvPicPr>
        <p:blipFill>
          <a:blip r:embed="rId2"/>
          <a:stretch>
            <a:fillRect/>
          </a:stretch>
        </p:blipFill>
        <p:spPr>
          <a:xfrm>
            <a:off x="1761231" y="778525"/>
            <a:ext cx="5621538" cy="4073419"/>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60"/>
        <p:cNvGrpSpPr/>
        <p:nvPr/>
      </p:nvGrpSpPr>
      <p:grpSpPr>
        <a:xfrm>
          <a:off x="0" y="0"/>
          <a:ext cx="0" cy="0"/>
          <a:chOff x="0" y="0"/>
          <a:chExt cx="0" cy="0"/>
        </a:xfrm>
      </p:grpSpPr>
      <p:sp>
        <p:nvSpPr>
          <p:cNvPr id="61" name="Google Shape;61;p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Bedankt voor uw deelname aan deze leermodule</a:t>
            </a:r>
            <a:endParaRPr dirty="0"/>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3" name="Afbeelding 2" descr="Afbeelding met tekst, schermopname, Lettertype, logo&#10;&#10;Automatisch gegenereerde beschrijving">
            <a:extLst>
              <a:ext uri="{FF2B5EF4-FFF2-40B4-BE49-F238E27FC236}">
                <a16:creationId xmlns:a16="http://schemas.microsoft.com/office/drawing/2014/main" id="{BABE341D-7F78-FD76-962E-07CEA9993B1F}"/>
              </a:ext>
            </a:extLst>
          </p:cNvPr>
          <p:cNvPicPr>
            <a:picLocks noChangeAspect="1"/>
          </p:cNvPicPr>
          <p:nvPr userDrawn="1"/>
        </p:nvPicPr>
        <p:blipFill>
          <a:blip r:embed="rId2"/>
          <a:stretch>
            <a:fillRect/>
          </a:stretch>
        </p:blipFill>
        <p:spPr>
          <a:xfrm>
            <a:off x="685800" y="1082269"/>
            <a:ext cx="7772400" cy="3214572"/>
          </a:xfrm>
          <a:prstGeom prst="rect">
            <a:avLst/>
          </a:prstGeom>
        </p:spPr>
      </p:pic>
      <p:sp>
        <p:nvSpPr>
          <p:cNvPr id="4" name="Google Shape;73;p11">
            <a:extLst>
              <a:ext uri="{FF2B5EF4-FFF2-40B4-BE49-F238E27FC236}">
                <a16:creationId xmlns:a16="http://schemas.microsoft.com/office/drawing/2014/main" id="{1B8FA604-6294-5119-622B-1E911A0490E0}"/>
              </a:ext>
            </a:extLst>
          </p:cNvPr>
          <p:cNvSpPr txBox="1">
            <a:spLocks noGrp="1"/>
          </p:cNvSpPr>
          <p:nvPr>
            <p:ph type="body" idx="1" hasCustomPrompt="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r>
              <a:rPr lang="nl-NL" dirty="0"/>
              <a:t>Namens al onze partners!</a:t>
            </a:r>
            <a:endParaRPr dirty="0"/>
          </a:p>
        </p:txBody>
      </p:sp>
    </p:spTree>
    <p:extLst>
      <p:ext uri="{BB962C8B-B14F-4D97-AF65-F5344CB8AC3E}">
        <p14:creationId xmlns:p14="http://schemas.microsoft.com/office/powerpoint/2010/main" val="1707975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Reis 3">
  <p:cSld name="TITLE_1_1_1">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g2bd96343ee2_0_2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7" name="Google Shape;47;g2bd96343ee2_0_2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dirty="0"/>
          </a:p>
        </p:txBody>
      </p:sp>
      <p:sp>
        <p:nvSpPr>
          <p:cNvPr id="48" name="Google Shape;48;g2bd96343ee2_0_2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Zeil">
  <p:cSld name="TITLE_1">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g2bd96343ee2_0_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5" name="Google Shape;85;g2bd96343ee2_0_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86" name="Google Shape;86;g2bd96343ee2_0_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Reis 2">
  <p:cSld name="TITLE_1_1">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g2bd96343ee2_0_1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9" name="Google Shape;89;g2bd96343ee2_0_1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0" name="Google Shape;90;g2bd96343ee2_0_1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Reis 2 1">
  <p:cSld name="TITLE_1_1_2">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g2bdfab74ecd_0_41"/>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3" name="Google Shape;93;g2bdfab74ecd_0_4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eis 4">
  <p:cSld name="TITLE_1_1_1_1_1">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g2bd96343ee2_0_36"/>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96" name="Google Shape;96;g2bd96343ee2_0_36"/>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7" name="Google Shape;97;g2bd96343ee2_0_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Reis 5">
  <p:cSld name="TITLE_1_1_1_1_1_1">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g2bd96343ee2_0_4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0" name="Google Shape;100;g2bd96343ee2_0_4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1" name="Google Shape;101;g2bd96343ee2_0_4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Reis 6">
  <p:cSld name="TITLE_1_1_1_1_1_1_1">
    <p:bg>
      <p:bgPr>
        <a:blipFill>
          <a:blip r:embed="rId2">
            <a:alphaModFix/>
          </a:blip>
          <a:stretch>
            <a:fillRect/>
          </a:stretch>
        </a:blipFill>
        <a:effectLst/>
      </p:bgPr>
    </p:bg>
    <p:spTree>
      <p:nvGrpSpPr>
        <p:cNvPr id="1" name="Shape 102"/>
        <p:cNvGrpSpPr/>
        <p:nvPr/>
      </p:nvGrpSpPr>
      <p:grpSpPr>
        <a:xfrm>
          <a:off x="0" y="0"/>
          <a:ext cx="0" cy="0"/>
          <a:chOff x="0" y="0"/>
          <a:chExt cx="0" cy="0"/>
        </a:xfrm>
      </p:grpSpPr>
      <p:sp>
        <p:nvSpPr>
          <p:cNvPr id="103" name="Google Shape;103;g2bd96343ee2_0_5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4" name="Google Shape;104;g2bd96343ee2_0_5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5" name="Google Shape;105;g2bd96343ee2_0_5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Zijwiel">
  <p:cSld name="TITLE_1_1_1_1_1_1_1_1">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g2bd96343ee2_0_6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8" name="Google Shape;108;g2bd96343ee2_0_6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9" name="Google Shape;109;g2bd96343ee2_0_6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A2298D"/>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32;g2c0bebbdf16_3_258">
            <a:extLst>
              <a:ext uri="{FF2B5EF4-FFF2-40B4-BE49-F238E27FC236}">
                <a16:creationId xmlns:a16="http://schemas.microsoft.com/office/drawing/2014/main" id="{DAB49F9C-607F-FD38-3E1B-922CC0597965}"/>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2687333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ntroductievideo online leeromgeving Leren Pionieren">
  <p:cSld name="Introductievideo online leeromgeving Leren Pionieren">
    <p:spTree>
      <p:nvGrpSpPr>
        <p:cNvPr id="1" name="Shape 110"/>
        <p:cNvGrpSpPr/>
        <p:nvPr/>
      </p:nvGrpSpPr>
      <p:grpSpPr>
        <a:xfrm>
          <a:off x="0" y="0"/>
          <a:ext cx="0" cy="0"/>
          <a:chOff x="0" y="0"/>
          <a:chExt cx="0" cy="0"/>
        </a:xfrm>
      </p:grpSpPr>
      <p:sp>
        <p:nvSpPr>
          <p:cNvPr id="111" name="Google Shape;111;g2bd96343ee2_0_6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Introductie online leeromgeving Leren Pionieren</a:t>
            </a: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12" name="Google Shape;112;g2bd96343ee2_0_6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13" name="Google Shape;113;g2bd96343ee2_0_67" descr="Pionieren heeft een experimenteel karakter. Al doende leert men. Tegelijk zijn er in de afgelopen jaren ook al veel lessen geleerd rond pionieren.&#10;&#10;Deze lessen zijn bij elkaar gebracht in twaalf kernthema’s. Per thema is meer informatie en  zijn leermiddelen te vinden.&#10;&#10;In deze video wordt uitgelegd hoe deze online leeromgeving is opgebouwd." title="Introductievideo online leeromgeving Leren Pionieren">
            <a:hlinkClick r:id="rId2"/>
          </p:cNvPr>
          <p:cNvPicPr preferRelativeResize="0"/>
          <p:nvPr/>
        </p:nvPicPr>
        <p:blipFill rotWithShape="1">
          <a:blip r:embed="rId3">
            <a:alphaModFix/>
          </a:blip>
          <a:srcRect/>
          <a:stretch/>
        </p:blipFill>
        <p:spPr>
          <a:xfrm>
            <a:off x="408750" y="1503917"/>
            <a:ext cx="5966425" cy="33561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riëntatievideo module 1 - Viervoudig luisteren">
  <p:cSld name="TITLE_ONLY_1_1">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1</a:t>
            </a:r>
            <a:br>
              <a:rPr lang="nl-NL" b="1" dirty="0">
                <a:effectLst/>
                <a:latin typeface="Roboto" panose="02000000000000000000" pitchFamily="2" charset="0"/>
              </a:rPr>
            </a:br>
            <a:r>
              <a:rPr lang="nl-NL" b="1" dirty="0">
                <a:effectLst/>
                <a:latin typeface="Roboto" panose="02000000000000000000" pitchFamily="2" charset="0"/>
              </a:rPr>
              <a:t>Viervoudig luisteren</a:t>
            </a:r>
            <a:br>
              <a:rPr lang="nl-NL" b="0" i="0" dirty="0">
                <a:solidFill>
                  <a:srgbClr val="606060"/>
                </a:solidFill>
                <a:effectLst/>
                <a:latin typeface="Roboto" panose="02000000000000000000" pitchFamily="2" charset="0"/>
              </a:rPr>
            </a:br>
            <a:endParaRPr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17" name="Google Shape;117;g2bd96343ee2_0_81" descr="Goed luisteren is essentieel voor jullie proefplek. Wat is het, en hoe ontwikkel je een houding om goed te kunnen luisteren? Met behulp van de module Viervoudig luisteren ontdekken jullie hoe je op een gerichte manier kunt luisteren: de aandacht goed richten, beter observeren en de uitkomsten verwerken in de aanpak. Het is niet moeilijk om te leren en toe te passen." title="Oriëntatievideo module 1 - Viervoudig luister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1A8DD651-642B-6479-FF68-329740064132}"/>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diepende video module 1 - Viervoudig luisteren">
  <p:cSld name="Reisgids video module 1 - Viervoudig luisteren">
    <p:spTree>
      <p:nvGrpSpPr>
        <p:cNvPr id="1" name="Shape 118"/>
        <p:cNvGrpSpPr/>
        <p:nvPr/>
      </p:nvGrpSpPr>
      <p:grpSpPr>
        <a:xfrm>
          <a:off x="0" y="0"/>
          <a:ext cx="0" cy="0"/>
          <a:chOff x="0" y="0"/>
          <a:chExt cx="0" cy="0"/>
        </a:xfrm>
      </p:grpSpPr>
      <p:sp>
        <p:nvSpPr>
          <p:cNvPr id="119" name="Google Shape;119;g2bd96343ee2_0_8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1</a:t>
            </a:r>
            <a:br>
              <a:rPr lang="nl-NL" b="1" dirty="0">
                <a:effectLst/>
                <a:latin typeface="Roboto" panose="02000000000000000000" pitchFamily="2" charset="0"/>
              </a:rPr>
            </a:br>
            <a:r>
              <a:rPr lang="nl-NL" b="1" dirty="0">
                <a:effectLst/>
                <a:latin typeface="Roboto" panose="02000000000000000000" pitchFamily="2" charset="0"/>
              </a:rPr>
              <a:t>Viervoudig luisteren</a:t>
            </a:r>
            <a:br>
              <a:rPr lang="nl-NL" b="0" i="0" dirty="0">
                <a:solidFill>
                  <a:srgbClr val="606060"/>
                </a:solidFill>
                <a:effectLst/>
                <a:latin typeface="Roboto" panose="02000000000000000000" pitchFamily="2" charset="0"/>
              </a:rPr>
            </a:br>
            <a:endParaRPr dirty="0"/>
          </a:p>
        </p:txBody>
      </p:sp>
      <p:sp>
        <p:nvSpPr>
          <p:cNvPr id="120" name="Google Shape;120;g2bd96343ee2_0_8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21" name="Google Shape;121;g2bd96343ee2_0_89" descr="Goed luisteren is essentieel voor jullie proefplek. Wat is het, en hoe ontwikkel je een houding om goed te kunnen luisteren? Met behulp van de module Viervoudig luisteren ontdekken jullie hoe je op een gerichte manier kunt luisteren: de aandacht goed richten, beter observeren en de uitkomsten verwerken in de aanpak. Het is niet moeilijk om te leren en toe te passen." title="Verdiepende video module 1 - Viervoudig luister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94DAC37-6571-9144-12C8-30E112076BD7}"/>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4" name="Afbeelding 3" descr="Afbeelding met tekst, schermopname, Lettertype, Graphics&#10;&#10;Automatisch gegenereerde beschrijving">
            <a:extLst>
              <a:ext uri="{FF2B5EF4-FFF2-40B4-BE49-F238E27FC236}">
                <a16:creationId xmlns:a16="http://schemas.microsoft.com/office/drawing/2014/main" id="{234D93E3-5599-3F3E-A5D9-0279B35D935E}"/>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riëntatievideo module 1 - Viervoudig luisteren" preserve="1">
  <p:cSld name="1_Oriëntatievideo module 1 - Viervoudig luisteren">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2</a:t>
            </a:r>
            <a:br>
              <a:rPr lang="nl-NL" b="1" dirty="0">
                <a:effectLst/>
                <a:latin typeface="Roboto" panose="02000000000000000000" pitchFamily="2" charset="0"/>
              </a:rPr>
            </a:br>
            <a:r>
              <a:rPr lang="nl-NL" b="1" dirty="0">
                <a:effectLst/>
                <a:latin typeface="Roboto" panose="02000000000000000000" pitchFamily="2" charset="0"/>
              </a:rPr>
              <a:t>Liefhebben en dienen</a:t>
            </a:r>
            <a:br>
              <a:rPr lang="nl-NL" b="0" i="0" dirty="0">
                <a:solidFill>
                  <a:srgbClr val="606060"/>
                </a:solidFill>
                <a:effectLst/>
                <a:latin typeface="Roboto" panose="02000000000000000000" pitchFamily="2" charset="0"/>
              </a:rPr>
            </a:br>
            <a:endParaRPr lang="nl-NL"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pic>
        <p:nvPicPr>
          <p:cNvPr id="2" name="Google Shape;125;g2bd96343ee2_0_99" title="Oriëntatievideo  module 2 - Liefhebben en dienen">
            <a:hlinkClick r:id="rId3"/>
            <a:extLst>
              <a:ext uri="{FF2B5EF4-FFF2-40B4-BE49-F238E27FC236}">
                <a16:creationId xmlns:a16="http://schemas.microsoft.com/office/drawing/2014/main" id="{79145A9B-1683-4EE2-8F9D-442E7A3C20AD}"/>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pic>
        <p:nvPicPr>
          <p:cNvPr id="4" name="Afbeelding 3" descr="Afbeelding met schermopname, Lettertype, tekst, Graphics&#10;&#10;Automatisch gegenereerde beschrijving">
            <a:extLst>
              <a:ext uri="{FF2B5EF4-FFF2-40B4-BE49-F238E27FC236}">
                <a16:creationId xmlns:a16="http://schemas.microsoft.com/office/drawing/2014/main" id="{94D17D6F-B909-12E4-ACFA-9638103835EC}"/>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33099599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cSld name="Reisgids video module 2 - Liefhebben en dienen (1e video)">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(1e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29" name="Google Shape;129;g2bd96343ee2_0_109" title="Verdiepende video module 2 - Liefhebben en dien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530A7432-B54D-2591-D844-11094DC4FDE2}"/>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reserve="1">
  <p:cSld name="Reisgids video module 2 - Liefhebben en dienen (2e video)">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(2e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pic>
        <p:nvPicPr>
          <p:cNvPr id="3" name="Google Shape;133;g2bd96343ee2_0_118" title="Verdiepende video module 2 - Liefhebben en dienen (deel 2)">
            <a:hlinkClick r:id="rId3"/>
            <a:extLst>
              <a:ext uri="{FF2B5EF4-FFF2-40B4-BE49-F238E27FC236}">
                <a16:creationId xmlns:a16="http://schemas.microsoft.com/office/drawing/2014/main" id="{8B5703AE-6E32-9A46-44B6-93679830057F}"/>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pic>
        <p:nvPicPr>
          <p:cNvPr id="4" name="Afbeelding 3" descr="Afbeelding met tekst, schermopname, Lettertype, Graphics&#10;&#10;Automatisch gegenereerde beschrijving">
            <a:extLst>
              <a:ext uri="{FF2B5EF4-FFF2-40B4-BE49-F238E27FC236}">
                <a16:creationId xmlns:a16="http://schemas.microsoft.com/office/drawing/2014/main" id="{6DBD5364-F912-EFE7-6B15-8017DA230476}"/>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10807866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riëntatievideo module 3 - Community opbouwen">
  <p:cSld name="Oriëntatievideo module 3 - Community opbouwen">
    <p:spTree>
      <p:nvGrpSpPr>
        <p:cNvPr id="1" name="Shape 134"/>
        <p:cNvGrpSpPr/>
        <p:nvPr/>
      </p:nvGrpSpPr>
      <p:grpSpPr>
        <a:xfrm>
          <a:off x="0" y="0"/>
          <a:ext cx="0" cy="0"/>
          <a:chOff x="0" y="0"/>
          <a:chExt cx="0" cy="0"/>
        </a:xfrm>
      </p:grpSpPr>
      <p:sp>
        <p:nvSpPr>
          <p:cNvPr id="135" name="Google Shape;135;g2bd96343ee2_0_12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3</a:t>
            </a:r>
            <a:br>
              <a:rPr lang="nl-NL" dirty="0"/>
            </a:br>
            <a:r>
              <a:rPr lang="nl-NL" dirty="0"/>
              <a:t>Community opbouwen</a:t>
            </a:r>
          </a:p>
        </p:txBody>
      </p:sp>
      <p:sp>
        <p:nvSpPr>
          <p:cNvPr id="136" name="Google Shape;136;g2bd96343ee2_0_12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37" name="Google Shape;137;g2bd96343ee2_0_127" title="Oriëntatievideo module 3 - Community opbouw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4" name="Google Shape;32;g2c0bebbdf16_3_258">
            <a:extLst>
              <a:ext uri="{FF2B5EF4-FFF2-40B4-BE49-F238E27FC236}">
                <a16:creationId xmlns:a16="http://schemas.microsoft.com/office/drawing/2014/main" id="{EEFC21D0-A0FD-64AA-DEAE-2455760F1FE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74CB105C-348D-2D9B-5C01-8F5CEC667DB9}"/>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riëntatievideo modulVerdiepende video module 3 - Community opbouwen (deel 1)">
  <p:cSld name="Reisgids video module 3 - Community opbouwen (1e video)">
    <p:spTree>
      <p:nvGrpSpPr>
        <p:cNvPr id="1" name="Shape 138"/>
        <p:cNvGrpSpPr/>
        <p:nvPr/>
      </p:nvGrpSpPr>
      <p:grpSpPr>
        <a:xfrm>
          <a:off x="0" y="0"/>
          <a:ext cx="0" cy="0"/>
          <a:chOff x="0" y="0"/>
          <a:chExt cx="0" cy="0"/>
        </a:xfrm>
      </p:grpSpPr>
      <p:sp>
        <p:nvSpPr>
          <p:cNvPr id="139" name="Google Shape;139;g2bd96343ee2_0_136"/>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3</a:t>
            </a:r>
            <a:br>
              <a:rPr lang="nl-NL" dirty="0"/>
            </a:br>
            <a:r>
              <a:rPr lang="nl-NL" dirty="0"/>
              <a:t>Community opbouwen (1e video)</a:t>
            </a:r>
          </a:p>
        </p:txBody>
      </p:sp>
      <p:sp>
        <p:nvSpPr>
          <p:cNvPr id="140" name="Google Shape;140;g2bd96343ee2_0_1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41" name="Google Shape;141;g2bd96343ee2_0_136" title="Verdiepende video module 3 - Community opbouw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AB97F7EE-F575-2B51-D298-0E6F3B48B23D}"/>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49CFB2B6-8029-B2DA-2E06-1B1686DE1047}"/>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diepende video module 3 - Community opbouwen (deel 2)">
  <p:cSld name="Reisgids video module 3 - Community opbouwen (2e video)">
    <p:spTree>
      <p:nvGrpSpPr>
        <p:cNvPr id="1" name="Shape 142"/>
        <p:cNvGrpSpPr/>
        <p:nvPr/>
      </p:nvGrpSpPr>
      <p:grpSpPr>
        <a:xfrm>
          <a:off x="0" y="0"/>
          <a:ext cx="0" cy="0"/>
          <a:chOff x="0" y="0"/>
          <a:chExt cx="0" cy="0"/>
        </a:xfrm>
      </p:grpSpPr>
      <p:sp>
        <p:nvSpPr>
          <p:cNvPr id="143" name="Google Shape;143;g2bd96343ee2_0_145"/>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3</a:t>
            </a:r>
            <a:br>
              <a:rPr lang="nl-NL" dirty="0"/>
            </a:br>
            <a:r>
              <a:rPr lang="nl-NL" dirty="0"/>
              <a:t>Community opbouwen (2e video)</a:t>
            </a:r>
            <a:endParaRPr dirty="0"/>
          </a:p>
        </p:txBody>
      </p:sp>
      <p:sp>
        <p:nvSpPr>
          <p:cNvPr id="144" name="Google Shape;144;g2bd96343ee2_0_145"/>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45" name="Google Shape;145;g2bd96343ee2_0_145" title="Verdiepende video module 3 - Community opbouw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231D16C9-728C-3AC7-911E-D7FD4AFF4D5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1F365D78-D748-7923-66D1-EF1994112250}"/>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riëntatievideo module 4 - Geloofsleven ontdekken">
  <p:cSld name="TITLE_ONLY_1_1_1_1_1_1_1_1_1_1">
    <p:spTree>
      <p:nvGrpSpPr>
        <p:cNvPr id="1" name="Shape 146"/>
        <p:cNvGrpSpPr/>
        <p:nvPr/>
      </p:nvGrpSpPr>
      <p:grpSpPr>
        <a:xfrm>
          <a:off x="0" y="0"/>
          <a:ext cx="0" cy="0"/>
          <a:chOff x="0" y="0"/>
          <a:chExt cx="0" cy="0"/>
        </a:xfrm>
      </p:grpSpPr>
      <p:sp>
        <p:nvSpPr>
          <p:cNvPr id="147" name="Google Shape;147;g2bd96343ee2_0_154"/>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4</a:t>
            </a:r>
            <a:br>
              <a:rPr lang="nl-NL" dirty="0"/>
            </a:br>
            <a:r>
              <a:rPr lang="nl-NL" dirty="0"/>
              <a:t>Geloofsleven ontdekken</a:t>
            </a:r>
            <a:endParaRPr dirty="0"/>
          </a:p>
        </p:txBody>
      </p:sp>
      <p:sp>
        <p:nvSpPr>
          <p:cNvPr id="148" name="Google Shape;148;g2bd96343ee2_0_15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49" name="Google Shape;149;g2bd96343ee2_0_154" title="Oriëntatie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36692AC2-8EA2-DEE7-AF1E-F8AC9CE3B6B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07DF56F8-FA0F-C86D-2B92-55BB187579D4}"/>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6F318F"/>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6;g2c0bebbdf16_3_244">
            <a:extLst>
              <a:ext uri="{FF2B5EF4-FFF2-40B4-BE49-F238E27FC236}">
                <a16:creationId xmlns:a16="http://schemas.microsoft.com/office/drawing/2014/main" id="{352AC3D9-3B35-2014-097E-0013E362E704}"/>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spTree>
    <p:extLst>
      <p:ext uri="{BB962C8B-B14F-4D97-AF65-F5344CB8AC3E}">
        <p14:creationId xmlns:p14="http://schemas.microsoft.com/office/powerpoint/2010/main" val="2355123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diepende video module 4 - Geloofsleven ontdekken">
  <p:cSld name="Reisgids video module 4 - Geloofsleven ontdekken">
    <p:spTree>
      <p:nvGrpSpPr>
        <p:cNvPr id="1" name="Shape 150"/>
        <p:cNvGrpSpPr/>
        <p:nvPr/>
      </p:nvGrpSpPr>
      <p:grpSpPr>
        <a:xfrm>
          <a:off x="0" y="0"/>
          <a:ext cx="0" cy="0"/>
          <a:chOff x="0" y="0"/>
          <a:chExt cx="0" cy="0"/>
        </a:xfrm>
      </p:grpSpPr>
      <p:sp>
        <p:nvSpPr>
          <p:cNvPr id="151" name="Google Shape;151;g2bd96343ee2_0_163"/>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4</a:t>
            </a:r>
            <a:br>
              <a:rPr lang="nl-NL" dirty="0"/>
            </a:br>
            <a:r>
              <a:rPr lang="nl-NL" dirty="0"/>
              <a:t>Geloofsleven ontdekken</a:t>
            </a:r>
            <a:endParaRPr dirty="0"/>
          </a:p>
        </p:txBody>
      </p:sp>
      <p:sp>
        <p:nvSpPr>
          <p:cNvPr id="152" name="Google Shape;152;g2bd96343ee2_0_16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53" name="Google Shape;153;g2bd96343ee2_0_163" title="Verdiepende 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DD01C09-003C-9338-77D6-FDE7AEBEB7C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05F65E71-5D3E-48DC-E998-A6144AA54020}"/>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riëntatievideo module 5 - Kerk-zijn vormgeven">
  <p:cSld name="Oriëntatievideo module 5 - Kerk-zijn vormgeven">
    <p:spTree>
      <p:nvGrpSpPr>
        <p:cNvPr id="1" name="Shape 154"/>
        <p:cNvGrpSpPr/>
        <p:nvPr/>
      </p:nvGrpSpPr>
      <p:grpSpPr>
        <a:xfrm>
          <a:off x="0" y="0"/>
          <a:ext cx="0" cy="0"/>
          <a:chOff x="0" y="0"/>
          <a:chExt cx="0" cy="0"/>
        </a:xfrm>
      </p:grpSpPr>
      <p:sp>
        <p:nvSpPr>
          <p:cNvPr id="155" name="Google Shape;155;g2bd96343ee2_0_172"/>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5</a:t>
            </a:r>
            <a:br>
              <a:rPr lang="nl-NL" dirty="0"/>
            </a:br>
            <a:r>
              <a:rPr lang="nl-NL" dirty="0"/>
              <a:t>Kerk-zijn vormgeven</a:t>
            </a:r>
            <a:endParaRPr dirty="0"/>
          </a:p>
        </p:txBody>
      </p:sp>
      <p:sp>
        <p:nvSpPr>
          <p:cNvPr id="156" name="Google Shape;156;g2bd96343ee2_0_17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57" name="Google Shape;157;g2bd96343ee2_0_172" title="Oriëntatie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138258D3-15A6-F8D2-994C-E498B709EBDB}"/>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4EAF23DC-8408-13C6-E7D2-7BD13A39A127}"/>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diepende video module 5 - Kerk-zijn vormgeven">
  <p:cSld name="Reisgids video module 5 - Kerk-zijn vormgeven">
    <p:spTree>
      <p:nvGrpSpPr>
        <p:cNvPr id="1" name="Shape 158"/>
        <p:cNvGrpSpPr/>
        <p:nvPr/>
      </p:nvGrpSpPr>
      <p:grpSpPr>
        <a:xfrm>
          <a:off x="0" y="0"/>
          <a:ext cx="0" cy="0"/>
          <a:chOff x="0" y="0"/>
          <a:chExt cx="0" cy="0"/>
        </a:xfrm>
      </p:grpSpPr>
      <p:sp>
        <p:nvSpPr>
          <p:cNvPr id="159" name="Google Shape;159;g2bd96343ee2_0_1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5</a:t>
            </a:r>
            <a:br>
              <a:rPr lang="nl-NL" dirty="0"/>
            </a:br>
            <a:r>
              <a:rPr lang="nl-NL" dirty="0"/>
              <a:t>Kerk-zijn vormgeven</a:t>
            </a:r>
            <a:endParaRPr dirty="0"/>
          </a:p>
        </p:txBody>
      </p:sp>
      <p:sp>
        <p:nvSpPr>
          <p:cNvPr id="160" name="Google Shape;160;g2bd96343ee2_0_1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61" name="Google Shape;161;g2bd96343ee2_0_181" title="Verdiepende 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1B772A2-6DBE-75DE-4B4D-E55C1ED03BCF}"/>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81377BEF-B596-BA36-6D10-542BFC84A87F}"/>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riëntatievideo module 6 - Doorgaan en delen">
  <p:cSld name="Oriëntatievideo module 6 - Doorgaan en delen">
    <p:spTree>
      <p:nvGrpSpPr>
        <p:cNvPr id="1" name="Shape 162"/>
        <p:cNvGrpSpPr/>
        <p:nvPr/>
      </p:nvGrpSpPr>
      <p:grpSpPr>
        <a:xfrm>
          <a:off x="0" y="0"/>
          <a:ext cx="0" cy="0"/>
          <a:chOff x="0" y="0"/>
          <a:chExt cx="0" cy="0"/>
        </a:xfrm>
      </p:grpSpPr>
      <p:sp>
        <p:nvSpPr>
          <p:cNvPr id="163" name="Google Shape;163;g2bd96343ee2_0_190"/>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6</a:t>
            </a:r>
            <a:br>
              <a:rPr lang="nl-NL" dirty="0"/>
            </a:br>
            <a:r>
              <a:rPr lang="nl-NL" dirty="0"/>
              <a:t>Doorgaan en delen</a:t>
            </a:r>
            <a:endParaRPr dirty="0"/>
          </a:p>
        </p:txBody>
      </p:sp>
      <p:sp>
        <p:nvSpPr>
          <p:cNvPr id="164" name="Google Shape;164;g2bd96343ee2_0_19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65" name="Google Shape;165;g2bd96343ee2_0_190" title="Oriëntatievideo module 6 - Doorgaan en del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BB6380FD-3CF7-E166-42A8-C4B0E9F4D49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2E36599D-9662-042E-4E39-5A05A5E5F18D}"/>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diepende video module 6 - Doorgaan en delen (deel 1)">
  <p:cSld name="Reisgids video module 6 - Doorgaan en delen (1e video)">
    <p:spTree>
      <p:nvGrpSpPr>
        <p:cNvPr id="1" name="Shape 166"/>
        <p:cNvGrpSpPr/>
        <p:nvPr/>
      </p:nvGrpSpPr>
      <p:grpSpPr>
        <a:xfrm>
          <a:off x="0" y="0"/>
          <a:ext cx="0" cy="0"/>
          <a:chOff x="0" y="0"/>
          <a:chExt cx="0" cy="0"/>
        </a:xfrm>
      </p:grpSpPr>
      <p:sp>
        <p:nvSpPr>
          <p:cNvPr id="167" name="Google Shape;167;g2bd96343ee2_0_19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(1e video)</a:t>
            </a:r>
            <a:endParaRPr dirty="0"/>
          </a:p>
        </p:txBody>
      </p:sp>
      <p:sp>
        <p:nvSpPr>
          <p:cNvPr id="168" name="Google Shape;168;g2bd96343ee2_0_19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69" name="Google Shape;169;g2bd96343ee2_0_199" title="Verdiepende video module 6 - Doorgaan en del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6FACB9F3-CE8F-708F-18F0-2FC496E30636}"/>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3CDEF01F-EC2E-1E6F-B1BF-42A8ACD7D48B}"/>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diepende video module 6 - Doorgaan en delen (deel 2)">
  <p:cSld name="Reisgids video module 6 - Doorgaan en delen (2e video)">
    <p:spTree>
      <p:nvGrpSpPr>
        <p:cNvPr id="1" name="Shape 170"/>
        <p:cNvGrpSpPr/>
        <p:nvPr/>
      </p:nvGrpSpPr>
      <p:grpSpPr>
        <a:xfrm>
          <a:off x="0" y="0"/>
          <a:ext cx="0" cy="0"/>
          <a:chOff x="0" y="0"/>
          <a:chExt cx="0" cy="0"/>
        </a:xfrm>
      </p:grpSpPr>
      <p:sp>
        <p:nvSpPr>
          <p:cNvPr id="171" name="Google Shape;171;g2bd96343ee2_0_208"/>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(2e video)</a:t>
            </a:r>
            <a:endParaRPr dirty="0"/>
          </a:p>
        </p:txBody>
      </p:sp>
      <p:sp>
        <p:nvSpPr>
          <p:cNvPr id="172" name="Google Shape;172;g2bd96343ee2_0_208"/>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73" name="Google Shape;173;g2bd96343ee2_0_208" title="Verdiepende video module 6 - Doorgaan en del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B8AFB7B-D6BD-8DA1-0019-EF80B3C4238A}"/>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1521E826-2C8C-C0C3-DF89-90B026930785}"/>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cSld name="Reisgids video module 6 - Doorgaan en delen (3e video)">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(3e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77" name="Google Shape;177;g2bd96343ee2_0_217" title="Verdiepende video module 6 - Doorgaan en delen (deel 3)">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4123CBD8-5FD1-08CE-CC76-3C2155085EED}"/>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Oriëntatievideo module 11 - Sterke samenwerking">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11</a:t>
            </a:r>
            <a:br>
              <a:rPr lang="nl-NL" dirty="0"/>
            </a:br>
            <a:r>
              <a:rPr lang="nl-NL" dirty="0"/>
              <a:t>Sterke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4" name="Onlinemedia 3">
            <a:hlinkClick r:id="" action="ppaction://media"/>
            <a:extLst>
              <a:ext uri="{FF2B5EF4-FFF2-40B4-BE49-F238E27FC236}">
                <a16:creationId xmlns:a16="http://schemas.microsoft.com/office/drawing/2014/main" id="{644C9F6E-D98B-5F92-B6BB-A9C0F7D16B07}"/>
              </a:ext>
            </a:extLst>
          </p:cNvPr>
          <p:cNvPicPr>
            <a:picLocks noRot="1" noChangeAspect="1"/>
          </p:cNvPicPr>
          <p:nvPr userDrawn="1">
            <a:videoFile r:link="rId1"/>
          </p:nvPr>
        </p:nvPicPr>
        <p:blipFill>
          <a:blip r:embed="rId3"/>
          <a:stretch>
            <a:fillRect/>
          </a:stretch>
        </p:blipFill>
        <p:spPr>
          <a:xfrm>
            <a:off x="408750" y="1489001"/>
            <a:ext cx="5966400" cy="3371016"/>
          </a:xfrm>
          <a:prstGeom prst="rect">
            <a:avLst/>
          </a:prstGeom>
        </p:spPr>
      </p:pic>
      <p:pic>
        <p:nvPicPr>
          <p:cNvPr id="6" name="Google Shape;32;g2c0bebbdf16_3_258">
            <a:extLst>
              <a:ext uri="{FF2B5EF4-FFF2-40B4-BE49-F238E27FC236}">
                <a16:creationId xmlns:a16="http://schemas.microsoft.com/office/drawing/2014/main" id="{0FB58341-78F5-86F4-781C-B7826B79923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6EB54395-BA11-2182-6258-E672B8F77F70}"/>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113011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Reisgids video module 11 - Sterke samenwerking">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11</a:t>
            </a:r>
            <a:br>
              <a:rPr lang="nl-NL" dirty="0"/>
            </a:br>
            <a:r>
              <a:rPr lang="nl-NL" dirty="0"/>
              <a:t>Sterkte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C7385442-9A4E-B66F-C469-7CF0CF6A4E5F}"/>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4" name="Afbeelding 3" descr="Afbeelding met tekst, schermopname, Lettertype, Graphics&#10;&#10;Automatisch gegenereerde beschrijving">
            <a:extLst>
              <a:ext uri="{FF2B5EF4-FFF2-40B4-BE49-F238E27FC236}">
                <a16:creationId xmlns:a16="http://schemas.microsoft.com/office/drawing/2014/main" id="{7337A870-AA7C-C642-AA25-A4F61813545F}"/>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396126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5" name="Onlinemedia 4">
            <a:hlinkClick r:id="" action="ppaction://media"/>
            <a:extLst>
              <a:ext uri="{FF2B5EF4-FFF2-40B4-BE49-F238E27FC236}">
                <a16:creationId xmlns:a16="http://schemas.microsoft.com/office/drawing/2014/main" id="{0F7C70BC-D5CD-10D4-67FE-8AA96E0A2F6D}"/>
              </a:ext>
            </a:extLst>
          </p:cNvPr>
          <p:cNvPicPr>
            <a:picLocks noRot="1" noChangeAspect="1"/>
          </p:cNvPicPr>
          <p:nvPr userDrawn="1">
            <a:videoFile r:link="rId1"/>
          </p:nvPr>
        </p:nvPicPr>
        <p:blipFill>
          <a:blip r:embed="rId3"/>
          <a:stretch>
            <a:fillRect/>
          </a:stretch>
        </p:blipFill>
        <p:spPr>
          <a:xfrm>
            <a:off x="408750" y="1489000"/>
            <a:ext cx="5966400" cy="3371016"/>
          </a:xfrm>
          <a:prstGeom prst="rect">
            <a:avLst/>
          </a:prstGeom>
        </p:spPr>
      </p:pic>
      <p:pic>
        <p:nvPicPr>
          <p:cNvPr id="6" name="Google Shape;32;g2c0bebbdf16_3_258">
            <a:extLst>
              <a:ext uri="{FF2B5EF4-FFF2-40B4-BE49-F238E27FC236}">
                <a16:creationId xmlns:a16="http://schemas.microsoft.com/office/drawing/2014/main" id="{A7CC0448-5F31-B6CE-4308-BAB6DE8AA9A6}"/>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7480DC73-CFFF-DD3B-65D1-D4A0BC55C380}"/>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380414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72685B"/>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40;g2c0bebbdf16_3_274">
            <a:extLst>
              <a:ext uri="{FF2B5EF4-FFF2-40B4-BE49-F238E27FC236}">
                <a16:creationId xmlns:a16="http://schemas.microsoft.com/office/drawing/2014/main" id="{4CBC72B0-81D8-B2A1-C9AD-0609FAFCA8CE}"/>
              </a:ext>
            </a:extLst>
          </p:cNvPr>
          <p:cNvPicPr preferRelativeResize="0"/>
          <p:nvPr userDrawn="1"/>
        </p:nvPicPr>
        <p:blipFill rotWithShape="1">
          <a:blip r:embed="rId2">
            <a:alphaModFix/>
          </a:blip>
          <a:srcRect/>
          <a:stretch/>
        </p:blipFill>
        <p:spPr>
          <a:xfrm>
            <a:off x="8077961" y="-7428"/>
            <a:ext cx="1080000" cy="1080000"/>
          </a:xfrm>
          <a:prstGeom prst="rect">
            <a:avLst/>
          </a:prstGeom>
          <a:noFill/>
          <a:ln>
            <a:noFill/>
          </a:ln>
        </p:spPr>
      </p:pic>
    </p:spTree>
    <p:extLst>
      <p:ext uri="{BB962C8B-B14F-4D97-AF65-F5344CB8AC3E}">
        <p14:creationId xmlns:p14="http://schemas.microsoft.com/office/powerpoint/2010/main" val="6571579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(1e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4" name="Onlinemedia 3">
            <a:hlinkClick r:id="" action="ppaction://media"/>
            <a:extLst>
              <a:ext uri="{FF2B5EF4-FFF2-40B4-BE49-F238E27FC236}">
                <a16:creationId xmlns:a16="http://schemas.microsoft.com/office/drawing/2014/main" id="{56F88EF0-FAC7-E933-E78F-0AFCCE0137D3}"/>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3" name="Afbeelding 2" descr="Afbeelding met tekst, schermopname, Lettertype, Graphics&#10;&#10;Automatisch gegenereerde beschrijving">
            <a:extLst>
              <a:ext uri="{FF2B5EF4-FFF2-40B4-BE49-F238E27FC236}">
                <a16:creationId xmlns:a16="http://schemas.microsoft.com/office/drawing/2014/main" id="{9845A6F8-4F34-CA04-7274-BB590729E4C4}"/>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260551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30298D0F-CFA7-4361-1F97-555831285988}"/>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4" name="Afbeelding 3" descr="Afbeelding met tekst, schermopname, Lettertype, Graphics&#10;&#10;Automatisch gegenereerde beschrijving">
            <a:extLst>
              <a:ext uri="{FF2B5EF4-FFF2-40B4-BE49-F238E27FC236}">
                <a16:creationId xmlns:a16="http://schemas.microsoft.com/office/drawing/2014/main" id="{8016D810-4630-07FA-165C-0AC78FB6A172}"/>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232506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1">
  <p:cSld name="TITLE_2">
    <p:bg>
      <p:bgPr>
        <a:noFill/>
        <a:effectLst/>
      </p:bgPr>
    </p:bg>
    <p:spTree>
      <p:nvGrpSpPr>
        <p:cNvPr id="1" name="Shape 41"/>
        <p:cNvGrpSpPr/>
        <p:nvPr/>
      </p:nvGrpSpPr>
      <p:grpSpPr>
        <a:xfrm>
          <a:off x="0" y="0"/>
          <a:ext cx="0" cy="0"/>
          <a:chOff x="0" y="0"/>
          <a:chExt cx="0" cy="0"/>
        </a:xfrm>
      </p:grpSpPr>
      <p:sp>
        <p:nvSpPr>
          <p:cNvPr id="42" name="Google Shape;42;g2c06013e0e0_2_122"/>
          <p:cNvSpPr txBox="1">
            <a:spLocks noGrp="1"/>
          </p:cNvSpPr>
          <p:nvPr>
            <p:ph type="ctrTitle"/>
          </p:nvPr>
        </p:nvSpPr>
        <p:spPr>
          <a:xfrm>
            <a:off x="311700" y="1863906"/>
            <a:ext cx="8520600" cy="890937"/>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4400"/>
              <a:buNone/>
              <a:defRPr sz="4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3" name="Google Shape;43;g2c06013e0e0_2_12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E88D24"/>
              </a:buClr>
              <a:buSzPts val="2200"/>
              <a:buNone/>
              <a:defRPr sz="2200" b="1">
                <a:solidFill>
                  <a:srgbClr val="E88D24"/>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4" name="Google Shape;44;g2c06013e0e0_2_12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7"/>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5"/>
        <p:cNvGrpSpPr/>
        <p:nvPr/>
      </p:nvGrpSpPr>
      <p:grpSpPr>
        <a:xfrm>
          <a:off x="0" y="0"/>
          <a:ext cx="0" cy="0"/>
          <a:chOff x="0" y="0"/>
          <a:chExt cx="0" cy="0"/>
        </a:xfrm>
      </p:grpSpPr>
      <p:sp>
        <p:nvSpPr>
          <p:cNvPr id="56" name="Google Shape;56;p6"/>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7" name="Google Shape;57;p6"/>
          <p:cNvSpPr txBox="1">
            <a:spLocks noGrp="1"/>
          </p:cNvSpPr>
          <p:nvPr>
            <p:ph type="body" idx="1"/>
          </p:nvPr>
        </p:nvSpPr>
        <p:spPr>
          <a:xfrm>
            <a:off x="408750"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8" name="Google Shape;58;p6"/>
          <p:cNvSpPr txBox="1">
            <a:spLocks noGrp="1"/>
          </p:cNvSpPr>
          <p:nvPr>
            <p:ph type="body" idx="2"/>
          </p:nvPr>
        </p:nvSpPr>
        <p:spPr>
          <a:xfrm>
            <a:off x="4832401"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9" name="Google Shape;59;p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
        <p:cNvGrpSpPr/>
        <p:nvPr/>
      </p:nvGrpSpPr>
      <p:grpSpPr>
        <a:xfrm>
          <a:off x="0" y="0"/>
          <a:ext cx="0" cy="0"/>
          <a:chOff x="0" y="0"/>
          <a:chExt cx="0" cy="0"/>
        </a:xfrm>
      </p:grpSpPr>
      <p:sp>
        <p:nvSpPr>
          <p:cNvPr id="73" name="Google Shape;73;p1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74" name="Google Shape;74;p1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3"/>
        <p:cNvGrpSpPr/>
        <p:nvPr/>
      </p:nvGrpSpPr>
      <p:grpSpPr>
        <a:xfrm>
          <a:off x="0" y="0"/>
          <a:ext cx="0" cy="0"/>
          <a:chOff x="0" y="0"/>
          <a:chExt cx="0" cy="0"/>
        </a:xfrm>
      </p:grpSpPr>
      <p:sp>
        <p:nvSpPr>
          <p:cNvPr id="64" name="Google Shape;64;p9"/>
          <p:cNvSpPr txBox="1">
            <a:spLocks noGrp="1"/>
          </p:cNvSpPr>
          <p:nvPr>
            <p:ph type="title"/>
          </p:nvPr>
        </p:nvSpPr>
        <p:spPr>
          <a:xfrm>
            <a:off x="490251"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b="1"/>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5" name="Google Shape;65;p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311700" y="219462"/>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D03631"/>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7" name="Google Shape;7;p2"/>
          <p:cNvSpPr txBox="1">
            <a:spLocks noGrp="1"/>
          </p:cNvSpPr>
          <p:nvPr>
            <p:ph type="body" idx="1"/>
          </p:nvPr>
        </p:nvSpPr>
        <p:spPr>
          <a:xfrm>
            <a:off x="304800" y="971615"/>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sp>
        <p:nvSpPr>
          <p:cNvPr id="8" name="Google Shape;8;p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9" name="Google Shape;9;p2" descr="Afbeelding met transport, verven, kunst&#10;&#10;Automatisch gegenereerde beschrijving"/>
          <p:cNvPicPr preferRelativeResize="0"/>
          <p:nvPr/>
        </p:nvPicPr>
        <p:blipFill rotWithShape="1">
          <a:blip r:embed="rId43">
            <a:alphaModFix/>
          </a:blip>
          <a:srcRect/>
          <a:stretch/>
        </p:blipFill>
        <p:spPr>
          <a:xfrm>
            <a:off x="8153486" y="2"/>
            <a:ext cx="1007999" cy="97161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9" r:id="rId1"/>
    <p:sldLayoutId id="2147483691" r:id="rId2"/>
    <p:sldLayoutId id="2147483692" r:id="rId3"/>
    <p:sldLayoutId id="2147483693" r:id="rId4"/>
    <p:sldLayoutId id="2147483654" r:id="rId5"/>
    <p:sldLayoutId id="2147483659" r:id="rId6"/>
    <p:sldLayoutId id="2147483658" r:id="rId7"/>
    <p:sldLayoutId id="2147483662" r:id="rId8"/>
    <p:sldLayoutId id="2147483660" r:id="rId9"/>
    <p:sldLayoutId id="2147483657" r:id="rId10"/>
    <p:sldLayoutId id="2147483694" r:id="rId11"/>
    <p:sldLayoutId id="2147483655"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 id="2147483674" r:id="rId22"/>
    <p:sldLayoutId id="2147483695" r:id="rId23"/>
    <p:sldLayoutId id="2147483676" r:id="rId24"/>
    <p:sldLayoutId id="2147483696" r:id="rId25"/>
    <p:sldLayoutId id="2147483678" r:id="rId26"/>
    <p:sldLayoutId id="2147483679" r:id="rId27"/>
    <p:sldLayoutId id="2147483680" r:id="rId28"/>
    <p:sldLayoutId id="2147483681" r:id="rId29"/>
    <p:sldLayoutId id="2147483682" r:id="rId30"/>
    <p:sldLayoutId id="2147483683" r:id="rId31"/>
    <p:sldLayoutId id="2147483684" r:id="rId32"/>
    <p:sldLayoutId id="2147483685" r:id="rId33"/>
    <p:sldLayoutId id="2147483686" r:id="rId34"/>
    <p:sldLayoutId id="2147483687" r:id="rId35"/>
    <p:sldLayoutId id="2147483688" r:id="rId36"/>
    <p:sldLayoutId id="2147483699" r:id="rId37"/>
    <p:sldLayoutId id="2147483697" r:id="rId38"/>
    <p:sldLayoutId id="2147483702" r:id="rId39"/>
    <p:sldLayoutId id="2147483700" r:id="rId40"/>
    <p:sldLayoutId id="2147483701" r:id="rId4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22.xml"/><Relationship Id="rId1" Type="http://schemas.openxmlformats.org/officeDocument/2006/relationships/video" Target="https://www.youtube.com/embed/c6Ljgna8xWo?feature=oembed" TargetMode="External"/><Relationship Id="rId4" Type="http://schemas.openxmlformats.org/officeDocument/2006/relationships/hyperlink" Target="https://youtu.be/c6Ljgna8xWo?si=MDFluoQOvwi83TM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B35BF-4D3A-DD9D-5209-D09FD9CA0A37}"/>
              </a:ext>
            </a:extLst>
          </p:cNvPr>
          <p:cNvSpPr>
            <a:spLocks noGrp="1"/>
          </p:cNvSpPr>
          <p:nvPr>
            <p:ph type="ctrTitle"/>
          </p:nvPr>
        </p:nvSpPr>
        <p:spPr>
          <a:xfrm>
            <a:off x="151275" y="439025"/>
            <a:ext cx="4017954" cy="3287400"/>
          </a:xfrm>
        </p:spPr>
        <p:txBody>
          <a:bodyPr anchor="t"/>
          <a:lstStyle/>
          <a:p>
            <a:pPr algn="l"/>
            <a:r>
              <a:rPr lang="nl-NL" dirty="0"/>
              <a:t>Gezonde Teamcultuur</a:t>
            </a:r>
          </a:p>
        </p:txBody>
      </p:sp>
      <p:sp>
        <p:nvSpPr>
          <p:cNvPr id="3" name="Ondertitel 2">
            <a:extLst>
              <a:ext uri="{FF2B5EF4-FFF2-40B4-BE49-F238E27FC236}">
                <a16:creationId xmlns:a16="http://schemas.microsoft.com/office/drawing/2014/main" id="{494D6179-4BAB-4333-9BE6-DCE7F9489192}"/>
              </a:ext>
            </a:extLst>
          </p:cNvPr>
          <p:cNvSpPr>
            <a:spLocks noGrp="1"/>
          </p:cNvSpPr>
          <p:nvPr>
            <p:ph type="subTitle" idx="1"/>
          </p:nvPr>
        </p:nvSpPr>
        <p:spPr>
          <a:xfrm>
            <a:off x="90890" y="2642870"/>
            <a:ext cx="3459776" cy="792600"/>
          </a:xfrm>
        </p:spPr>
        <p:txBody>
          <a:bodyPr/>
          <a:lstStyle/>
          <a:p>
            <a:pPr algn="l" rtl="0">
              <a:spcBef>
                <a:spcPts val="0"/>
              </a:spcBef>
              <a:spcAft>
                <a:spcPts val="0"/>
              </a:spcAft>
            </a:pPr>
            <a:r>
              <a:rPr lang="nl-NL" sz="1800" i="0" u="none" strike="noStrike" dirty="0">
                <a:solidFill>
                  <a:srgbClr val="000000"/>
                </a:solidFill>
                <a:effectLst/>
                <a:latin typeface="Arial" panose="020B0604020202020204" pitchFamily="34" charset="0"/>
              </a:rPr>
              <a:t>Welkom bij het</a:t>
            </a:r>
          </a:p>
          <a:p>
            <a:pPr algn="l"/>
            <a:r>
              <a:rPr lang="nl-NL" sz="1800" dirty="0">
                <a:solidFill>
                  <a:srgbClr val="000000"/>
                </a:solidFill>
                <a:latin typeface="Arial"/>
              </a:rPr>
              <a:t>verdiepingsprogramma:</a:t>
            </a:r>
            <a:endParaRPr lang="nl-NL" sz="1800" dirty="0">
              <a:solidFill>
                <a:srgbClr val="000000"/>
              </a:solidFill>
              <a:latin typeface="Arial" panose="020B0604020202020204" pitchFamily="34" charset="0"/>
            </a:endParaRPr>
          </a:p>
          <a:p>
            <a:pPr algn="l"/>
            <a:r>
              <a:rPr lang="nl-NL" sz="1800" dirty="0">
                <a:solidFill>
                  <a:srgbClr val="000000"/>
                </a:solidFill>
                <a:latin typeface="Arial"/>
              </a:rPr>
              <a:t>Ieders eigen plek in het team</a:t>
            </a:r>
            <a:endParaRPr lang="nl-NL" sz="1800" i="0" u="none" strike="noStrike" dirty="0">
              <a:solidFill>
                <a:srgbClr val="000000"/>
              </a:solidFill>
              <a:effectLst/>
              <a:latin typeface="Arial" panose="020B0604020202020204" pitchFamily="34" charset="0"/>
            </a:endParaRPr>
          </a:p>
          <a:p>
            <a:pPr algn="l" rtl="0">
              <a:spcBef>
                <a:spcPts val="0"/>
              </a:spcBef>
              <a:spcAft>
                <a:spcPts val="0"/>
              </a:spcAft>
            </a:pPr>
            <a:br>
              <a:rPr lang="nl-NL" dirty="0"/>
            </a:br>
            <a:endParaRPr lang="nl-NL" dirty="0"/>
          </a:p>
        </p:txBody>
      </p:sp>
    </p:spTree>
    <p:extLst>
      <p:ext uri="{BB962C8B-B14F-4D97-AF65-F5344CB8AC3E}">
        <p14:creationId xmlns:p14="http://schemas.microsoft.com/office/powerpoint/2010/main" val="4274551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736FB-B7EC-1F36-3573-CEDC9C7B7E99}"/>
              </a:ext>
            </a:extLst>
          </p:cNvPr>
          <p:cNvSpPr>
            <a:spLocks noGrp="1"/>
          </p:cNvSpPr>
          <p:nvPr>
            <p:ph type="title"/>
          </p:nvPr>
        </p:nvSpPr>
        <p:spPr/>
        <p:txBody>
          <a:bodyPr/>
          <a:lstStyle/>
          <a:p>
            <a:r>
              <a:rPr lang="nl-NL" dirty="0"/>
              <a:t>Oriëntatie 1: </a:t>
            </a:r>
            <a:br>
              <a:rPr lang="nl-NL" dirty="0"/>
            </a:br>
            <a:r>
              <a:rPr lang="nl-NL" dirty="0"/>
              <a:t>Samen in de boot </a:t>
            </a:r>
          </a:p>
          <a:p>
            <a:endParaRPr lang="nl-NL" dirty="0"/>
          </a:p>
        </p:txBody>
      </p:sp>
      <p:pic>
        <p:nvPicPr>
          <p:cNvPr id="6" name="Picture 5">
            <a:extLst>
              <a:ext uri="{FF2B5EF4-FFF2-40B4-BE49-F238E27FC236}">
                <a16:creationId xmlns:a16="http://schemas.microsoft.com/office/drawing/2014/main" id="{9598D8E4-BFF7-1540-DAE9-DC423C62BF45}"/>
              </a:ext>
            </a:extLst>
          </p:cNvPr>
          <p:cNvPicPr>
            <a:picLocks noChangeAspect="1"/>
          </p:cNvPicPr>
          <p:nvPr/>
        </p:nvPicPr>
        <p:blipFill>
          <a:blip r:embed="rId2"/>
          <a:stretch>
            <a:fillRect/>
          </a:stretch>
        </p:blipFill>
        <p:spPr>
          <a:xfrm>
            <a:off x="3719513" y="1819275"/>
            <a:ext cx="1704975" cy="1504950"/>
          </a:xfrm>
          <a:prstGeom prst="rect">
            <a:avLst/>
          </a:prstGeom>
        </p:spPr>
      </p:pic>
    </p:spTree>
    <p:extLst>
      <p:ext uri="{BB962C8B-B14F-4D97-AF65-F5344CB8AC3E}">
        <p14:creationId xmlns:p14="http://schemas.microsoft.com/office/powerpoint/2010/main" val="1206984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736FB-B7EC-1F36-3573-CEDC9C7B7E99}"/>
              </a:ext>
            </a:extLst>
          </p:cNvPr>
          <p:cNvSpPr>
            <a:spLocks noGrp="1"/>
          </p:cNvSpPr>
          <p:nvPr>
            <p:ph type="title"/>
          </p:nvPr>
        </p:nvSpPr>
        <p:spPr/>
        <p:txBody>
          <a:bodyPr/>
          <a:lstStyle/>
          <a:p>
            <a:r>
              <a:rPr lang="nl-NL" dirty="0"/>
              <a:t>Oriëntatie 2: </a:t>
            </a:r>
            <a:br>
              <a:rPr lang="nl-NL" dirty="0"/>
            </a:br>
            <a:r>
              <a:rPr lang="nl-NL" dirty="0"/>
              <a:t>Talentenjacht</a:t>
            </a:r>
          </a:p>
        </p:txBody>
      </p:sp>
      <p:pic>
        <p:nvPicPr>
          <p:cNvPr id="7" name="Picture 6">
            <a:extLst>
              <a:ext uri="{FF2B5EF4-FFF2-40B4-BE49-F238E27FC236}">
                <a16:creationId xmlns:a16="http://schemas.microsoft.com/office/drawing/2014/main" id="{B74BEE7D-3C13-5954-278E-0184B8D9CD20}"/>
              </a:ext>
            </a:extLst>
          </p:cNvPr>
          <p:cNvPicPr>
            <a:picLocks noChangeAspect="1"/>
          </p:cNvPicPr>
          <p:nvPr/>
        </p:nvPicPr>
        <p:blipFill>
          <a:blip r:embed="rId2"/>
          <a:stretch>
            <a:fillRect/>
          </a:stretch>
        </p:blipFill>
        <p:spPr>
          <a:xfrm>
            <a:off x="3719513" y="1819275"/>
            <a:ext cx="1704975" cy="1504950"/>
          </a:xfrm>
          <a:prstGeom prst="rect">
            <a:avLst/>
          </a:prstGeom>
        </p:spPr>
      </p:pic>
    </p:spTree>
    <p:extLst>
      <p:ext uri="{BB962C8B-B14F-4D97-AF65-F5344CB8AC3E}">
        <p14:creationId xmlns:p14="http://schemas.microsoft.com/office/powerpoint/2010/main" val="3227806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4C2A3-B889-83EA-5BB1-CAB9E2E50609}"/>
              </a:ext>
            </a:extLst>
          </p:cNvPr>
          <p:cNvSpPr>
            <a:spLocks noGrp="1"/>
          </p:cNvSpPr>
          <p:nvPr>
            <p:ph type="title"/>
          </p:nvPr>
        </p:nvSpPr>
        <p:spPr/>
        <p:txBody>
          <a:bodyPr/>
          <a:lstStyle/>
          <a:p>
            <a:r>
              <a:rPr lang="nl-NL" dirty="0"/>
              <a:t>Kompas 1:</a:t>
            </a:r>
            <a:br>
              <a:rPr lang="nl-NL" dirty="0"/>
            </a:br>
            <a:r>
              <a:rPr lang="nl-NL" dirty="0"/>
              <a:t>Op je plek</a:t>
            </a:r>
          </a:p>
        </p:txBody>
      </p:sp>
      <p:sp>
        <p:nvSpPr>
          <p:cNvPr id="3" name="Tijdelijke aanduiding voor tekst 2">
            <a:extLst>
              <a:ext uri="{FF2B5EF4-FFF2-40B4-BE49-F238E27FC236}">
                <a16:creationId xmlns:a16="http://schemas.microsoft.com/office/drawing/2014/main" id="{086FF146-9967-2B5B-2FA2-C0D9B4E4DEF8}"/>
              </a:ext>
            </a:extLst>
          </p:cNvPr>
          <p:cNvSpPr>
            <a:spLocks noGrp="1"/>
          </p:cNvSpPr>
          <p:nvPr/>
        </p:nvSpPr>
        <p:spPr>
          <a:xfrm>
            <a:off x="311700" y="979797"/>
            <a:ext cx="8520600" cy="3416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fontAlgn="base">
              <a:buFont typeface="+mj-lt"/>
              <a:buAutoNum type="arabicPeriod"/>
            </a:pPr>
            <a:r>
              <a:rPr lang="nl-NL" b="0" dirty="0">
                <a:solidFill>
                  <a:srgbClr val="000000"/>
                </a:solidFill>
              </a:rPr>
              <a:t>Lees de Bijbeltekst op het werkblad.</a:t>
            </a:r>
            <a:endParaRPr lang="nl-NL" b="0" dirty="0">
              <a:solidFill>
                <a:srgbClr val="000000"/>
              </a:solidFill>
              <a:latin typeface="Calibri" panose="020F0502020204030204" pitchFamily="34" charset="0"/>
              <a:cs typeface="Calibri" panose="020F0502020204030204" pitchFamily="34" charset="0"/>
            </a:endParaRPr>
          </a:p>
          <a:p>
            <a:pPr>
              <a:lnSpc>
                <a:spcPct val="114999"/>
              </a:lnSpc>
              <a:buAutoNum type="arabicPeriod"/>
            </a:pPr>
            <a:endParaRPr lang="nl-NL" b="0" dirty="0">
              <a:solidFill>
                <a:srgbClr val="000000"/>
              </a:solidFill>
              <a:latin typeface="Calibri" panose="020F0502020204030204" pitchFamily="34" charset="0"/>
              <a:cs typeface="Calibri" panose="020F0502020204030204" pitchFamily="34" charset="0"/>
            </a:endParaRPr>
          </a:p>
          <a:p>
            <a:pPr>
              <a:lnSpc>
                <a:spcPct val="114999"/>
              </a:lnSpc>
              <a:buAutoNum type="arabicPeriod"/>
            </a:pPr>
            <a:r>
              <a:rPr lang="nl-NL" b="0" dirty="0">
                <a:solidFill>
                  <a:srgbClr val="000000"/>
                </a:solidFill>
              </a:rPr>
              <a:t>Probeer een situatie te herinneren waarin je talent vruchtbaar ingezet kon worden. </a:t>
            </a:r>
            <a:br>
              <a:rPr lang="nl-NL" b="0" dirty="0">
                <a:solidFill>
                  <a:srgbClr val="000000"/>
                </a:solidFill>
              </a:rPr>
            </a:br>
            <a:r>
              <a:rPr lang="nl-NL" b="0" dirty="0">
                <a:solidFill>
                  <a:srgbClr val="000000"/>
                </a:solidFill>
              </a:rPr>
              <a:t>Dit kan een werksituatie zijn - betaald of vrijwillig - maar ook iets anders.</a:t>
            </a:r>
            <a:endParaRPr lang="nl-NL" dirty="0"/>
          </a:p>
          <a:p>
            <a:pPr>
              <a:lnSpc>
                <a:spcPct val="114999"/>
              </a:lnSpc>
              <a:buAutoNum type="arabicPeriod"/>
            </a:pPr>
            <a:endParaRPr lang="nl-NL" b="0" dirty="0">
              <a:solidFill>
                <a:srgbClr val="000000"/>
              </a:solidFill>
            </a:endParaRPr>
          </a:p>
          <a:p>
            <a:pPr>
              <a:lnSpc>
                <a:spcPct val="114999"/>
              </a:lnSpc>
              <a:buAutoNum type="arabicPeriod"/>
            </a:pPr>
            <a:r>
              <a:rPr lang="nl-NL" b="0" dirty="0">
                <a:solidFill>
                  <a:srgbClr val="000000"/>
                </a:solidFill>
              </a:rPr>
              <a:t>Vertel elkaar iets over deze situatie: Welke plek nam je daar in en hoe kwam je talent tot bloei? </a:t>
            </a:r>
            <a:endParaRPr lang="nl-NL" dirty="0"/>
          </a:p>
          <a:p>
            <a:pPr>
              <a:lnSpc>
                <a:spcPct val="114999"/>
              </a:lnSpc>
              <a:buAutoNum type="arabicPeriod"/>
            </a:pPr>
            <a:endParaRPr lang="nl-NL" b="0" dirty="0">
              <a:solidFill>
                <a:srgbClr val="000000"/>
              </a:solidFill>
            </a:endParaRPr>
          </a:p>
          <a:p>
            <a:pPr>
              <a:lnSpc>
                <a:spcPct val="114999"/>
              </a:lnSpc>
              <a:buAutoNum type="arabicPeriod"/>
            </a:pPr>
            <a:r>
              <a:rPr lang="nl-NL" b="0" dirty="0">
                <a:solidFill>
                  <a:srgbClr val="000000"/>
                </a:solidFill>
              </a:rPr>
              <a:t>Had je een gevoel van geroepen zijn? Zo ja, hoe ging dat in zijn werk? </a:t>
            </a:r>
            <a:br>
              <a:rPr lang="nl-NL" b="0" dirty="0">
                <a:solidFill>
                  <a:srgbClr val="000000"/>
                </a:solidFill>
              </a:rPr>
            </a:br>
            <a:r>
              <a:rPr lang="nl-NL" b="0" dirty="0">
                <a:solidFill>
                  <a:srgbClr val="000000"/>
                </a:solidFill>
              </a:rPr>
              <a:t>Was er iemand die een beroep deed op je talent?</a:t>
            </a:r>
            <a:endParaRPr lang="nl-NL" dirty="0"/>
          </a:p>
          <a:p>
            <a:pPr>
              <a:lnSpc>
                <a:spcPct val="114999"/>
              </a:lnSpc>
              <a:buAutoNum type="arabicPeriod"/>
            </a:pPr>
            <a:endParaRPr lang="nl-NL" b="0" dirty="0">
              <a:solidFill>
                <a:srgbClr val="000000"/>
              </a:solidFill>
            </a:endParaRPr>
          </a:p>
          <a:p>
            <a:pPr>
              <a:lnSpc>
                <a:spcPct val="114999"/>
              </a:lnSpc>
              <a:buAutoNum type="arabicPeriod"/>
            </a:pPr>
            <a:r>
              <a:rPr lang="nl-NL" b="0" dirty="0">
                <a:solidFill>
                  <a:srgbClr val="000000"/>
                </a:solidFill>
              </a:rPr>
              <a:t>Noemen een woord dat als eerste bij je opkomt als je denkt aan 'ergens helemaal op je plek zijn'.</a:t>
            </a:r>
            <a:endParaRPr lang="nl-NL" dirty="0"/>
          </a:p>
          <a:p>
            <a:pPr>
              <a:lnSpc>
                <a:spcPct val="114999"/>
              </a:lnSpc>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5725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4C2A3-B889-83EA-5BB1-CAB9E2E50609}"/>
              </a:ext>
            </a:extLst>
          </p:cNvPr>
          <p:cNvSpPr>
            <a:spLocks noGrp="1"/>
          </p:cNvSpPr>
          <p:nvPr>
            <p:ph type="title"/>
          </p:nvPr>
        </p:nvSpPr>
        <p:spPr/>
        <p:txBody>
          <a:bodyPr/>
          <a:lstStyle/>
          <a:p>
            <a:r>
              <a:rPr lang="nl-NL" dirty="0"/>
              <a:t>Kompas 2:</a:t>
            </a:r>
            <a:br>
              <a:rPr lang="nl-NL" dirty="0"/>
            </a:br>
            <a:r>
              <a:rPr lang="nl-NL" dirty="0"/>
              <a:t>Eén lichaam, vele delen</a:t>
            </a:r>
          </a:p>
        </p:txBody>
      </p:sp>
      <p:sp>
        <p:nvSpPr>
          <p:cNvPr id="3" name="Tijdelijke aanduiding voor tekst 2">
            <a:extLst>
              <a:ext uri="{FF2B5EF4-FFF2-40B4-BE49-F238E27FC236}">
                <a16:creationId xmlns:a16="http://schemas.microsoft.com/office/drawing/2014/main" id="{086FF146-9967-2B5B-2FA2-C0D9B4E4DEF8}"/>
              </a:ext>
            </a:extLst>
          </p:cNvPr>
          <p:cNvSpPr>
            <a:spLocks noGrp="1"/>
          </p:cNvSpPr>
          <p:nvPr/>
        </p:nvSpPr>
        <p:spPr>
          <a:xfrm>
            <a:off x="311700" y="979797"/>
            <a:ext cx="8520600" cy="3416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fontAlgn="base">
              <a:buFont typeface="+mj-lt"/>
              <a:buAutoNum type="arabicPeriod"/>
            </a:pPr>
            <a:r>
              <a:rPr lang="nl-NL" b="0" dirty="0">
                <a:solidFill>
                  <a:srgbClr val="000000"/>
                </a:solidFill>
              </a:rPr>
              <a:t>Lees de Bijbeltekst op het werkblad en onderstrepen het woord dat of de zin die je het meest raakt in relatie tot de inzet van ieders gave. </a:t>
            </a:r>
          </a:p>
          <a:p>
            <a:pPr>
              <a:lnSpc>
                <a:spcPct val="114999"/>
              </a:lnSpc>
              <a:buAutoNum type="arabicPeriod"/>
            </a:pPr>
            <a:endParaRPr lang="nl-NL" b="0" dirty="0">
              <a:solidFill>
                <a:srgbClr val="000000"/>
              </a:solidFill>
            </a:endParaRPr>
          </a:p>
          <a:p>
            <a:pPr>
              <a:lnSpc>
                <a:spcPct val="114999"/>
              </a:lnSpc>
              <a:buAutoNum type="arabicPeriod"/>
            </a:pPr>
            <a:r>
              <a:rPr lang="nl-NL" b="0" dirty="0">
                <a:solidFill>
                  <a:srgbClr val="000000"/>
                </a:solidFill>
              </a:rPr>
              <a:t>Deel met elkaar de onderstreepte woorden en/of zinnen en vertel waarom je dat onderstreept hebt.</a:t>
            </a:r>
            <a:endParaRPr lang="nl-NL" dirty="0"/>
          </a:p>
          <a:p>
            <a:pPr>
              <a:lnSpc>
                <a:spcPct val="114999"/>
              </a:lnSpc>
              <a:buAutoNum type="arabicPeriod"/>
            </a:pPr>
            <a:endParaRPr lang="nl-NL" b="0" dirty="0">
              <a:solidFill>
                <a:srgbClr val="000000"/>
              </a:solidFill>
            </a:endParaRPr>
          </a:p>
          <a:p>
            <a:pPr>
              <a:lnSpc>
                <a:spcPct val="114999"/>
              </a:lnSpc>
              <a:buAutoNum type="arabicPeriod"/>
            </a:pPr>
            <a:r>
              <a:rPr lang="nl-NL" b="0" dirty="0">
                <a:solidFill>
                  <a:srgbClr val="000000"/>
                </a:solidFill>
              </a:rPr>
              <a:t>De gelezen tekst gaat over het zijn van één lichaam. Geen deel daarvan is overbodig. Waar liggen de grootste uitdaging voor ons team én voor onze proefplek ligt als we onszelf spiegelen aan dit Bijbelgedeelte. </a:t>
            </a:r>
            <a:endParaRPr lang="nl-NL"/>
          </a:p>
          <a:p>
            <a:pPr>
              <a:lnSpc>
                <a:spcPct val="114999"/>
              </a:lnSpc>
              <a:buAutoNum type="arabicPeriod"/>
            </a:pPr>
            <a:endParaRPr lang="nl-NL" b="0" dirty="0">
              <a:solidFill>
                <a:srgbClr val="000000"/>
              </a:solidFill>
            </a:endParaRPr>
          </a:p>
          <a:p>
            <a:pPr>
              <a:lnSpc>
                <a:spcPct val="114999"/>
              </a:lnSpc>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23894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DCC779-D80D-1BAC-47B6-7A0D956977FB}"/>
              </a:ext>
            </a:extLst>
          </p:cNvPr>
          <p:cNvSpPr>
            <a:spLocks noGrp="1"/>
          </p:cNvSpPr>
          <p:nvPr>
            <p:ph type="title"/>
          </p:nvPr>
        </p:nvSpPr>
        <p:spPr>
          <a:xfrm>
            <a:off x="313200" y="206375"/>
            <a:ext cx="7744800" cy="572700"/>
          </a:xfrm>
        </p:spPr>
        <p:txBody>
          <a:bodyPr/>
          <a:lstStyle/>
          <a:p>
            <a:r>
              <a:rPr lang="nl-NL" dirty="0"/>
              <a:t>Reisgidsvideo</a:t>
            </a:r>
            <a:br>
              <a:rPr lang="nl-NL" dirty="0"/>
            </a:br>
            <a:r>
              <a:rPr lang="nl-NL" dirty="0"/>
              <a:t>Gezonde teamcultuur</a:t>
            </a:r>
          </a:p>
        </p:txBody>
      </p:sp>
      <p:pic>
        <p:nvPicPr>
          <p:cNvPr id="3" name="Online Media 2" title="Module 9 Reisgidsvideo 2 (verdieping): Ieders eigen plek in het team">
            <a:hlinkClick r:id="" action="ppaction://media"/>
            <a:extLst>
              <a:ext uri="{FF2B5EF4-FFF2-40B4-BE49-F238E27FC236}">
                <a16:creationId xmlns:a16="http://schemas.microsoft.com/office/drawing/2014/main" id="{F02F9931-4A0E-A3B1-7EDB-73663A361C21}"/>
              </a:ext>
            </a:extLst>
          </p:cNvPr>
          <p:cNvPicPr>
            <a:picLocks noRot="1" noChangeAspect="1"/>
          </p:cNvPicPr>
          <p:nvPr>
            <a:videoFile r:link="rId1"/>
          </p:nvPr>
        </p:nvPicPr>
        <p:blipFill>
          <a:blip r:embed="rId3"/>
          <a:stretch>
            <a:fillRect/>
          </a:stretch>
        </p:blipFill>
        <p:spPr>
          <a:xfrm>
            <a:off x="396875" y="1498600"/>
            <a:ext cx="6013450" cy="3359150"/>
          </a:xfrm>
          <a:prstGeom prst="rect">
            <a:avLst/>
          </a:prstGeom>
        </p:spPr>
      </p:pic>
      <p:sp>
        <p:nvSpPr>
          <p:cNvPr id="6" name="Tekstvak 5">
            <a:extLst>
              <a:ext uri="{FF2B5EF4-FFF2-40B4-BE49-F238E27FC236}">
                <a16:creationId xmlns:a16="http://schemas.microsoft.com/office/drawing/2014/main" id="{F276BE70-B859-D8CE-B9B4-A898EC6098B5}"/>
              </a:ext>
            </a:extLst>
          </p:cNvPr>
          <p:cNvSpPr txBox="1"/>
          <p:nvPr/>
        </p:nvSpPr>
        <p:spPr>
          <a:xfrm>
            <a:off x="6452214" y="4396401"/>
            <a:ext cx="2565400" cy="492443"/>
          </a:xfrm>
          <a:prstGeom prst="rect">
            <a:avLst/>
          </a:prstGeom>
          <a:solidFill>
            <a:schemeClr val="bg1"/>
          </a:solidFill>
          <a:ln>
            <a:solidFill>
              <a:srgbClr val="6F318F"/>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nl-NL" sz="600" b="1" dirty="0">
              <a:solidFill>
                <a:srgbClr val="6F318F"/>
              </a:solidFill>
              <a:latin typeface="Calibri"/>
            </a:endParaRPr>
          </a:p>
          <a:p>
            <a:r>
              <a:rPr lang="nl-NL" b="1" dirty="0">
                <a:solidFill>
                  <a:srgbClr val="6F318F"/>
                </a:solidFill>
                <a:latin typeface="Calibri"/>
                <a:hlinkClick r:id="rId4">
                  <a:extLst>
                    <a:ext uri="{A12FA001-AC4F-418D-AE19-62706E023703}">
                      <ahyp:hlinkClr xmlns:ahyp="http://schemas.microsoft.com/office/drawing/2018/hyperlinkcolor" val="tx"/>
                    </a:ext>
                  </a:extLst>
                </a:hlinkClick>
              </a:rPr>
              <a:t>Geen video zichtbaar? Klik hier!</a:t>
            </a:r>
            <a:endParaRPr lang="nl-NL" sz="1300" b="1">
              <a:solidFill>
                <a:srgbClr val="6F318F"/>
              </a:solidFill>
              <a:latin typeface="Calibri"/>
              <a:hlinkClick r:id="rId4">
                <a:extLst>
                  <a:ext uri="{A12FA001-AC4F-418D-AE19-62706E023703}">
                    <ahyp:hlinkClr xmlns:ahyp="http://schemas.microsoft.com/office/drawing/2018/hyperlinkcolor" val="tx"/>
                  </a:ext>
                </a:extLst>
              </a:hlinkClick>
            </a:endParaRPr>
          </a:p>
          <a:p>
            <a:endParaRPr lang="nl-NL" sz="600" b="1" dirty="0">
              <a:solidFill>
                <a:srgbClr val="6F318F"/>
              </a:solidFill>
              <a:latin typeface="Calibri"/>
            </a:endParaRPr>
          </a:p>
        </p:txBody>
      </p:sp>
    </p:spTree>
    <p:extLst>
      <p:ext uri="{BB962C8B-B14F-4D97-AF65-F5344CB8AC3E}">
        <p14:creationId xmlns:p14="http://schemas.microsoft.com/office/powerpoint/2010/main" val="1879824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875E8A-0497-1ACE-5594-45FC80A8D8B2}"/>
              </a:ext>
            </a:extLst>
          </p:cNvPr>
          <p:cNvSpPr>
            <a:spLocks noGrp="1"/>
          </p:cNvSpPr>
          <p:nvPr>
            <p:ph type="title"/>
          </p:nvPr>
        </p:nvSpPr>
        <p:spPr>
          <a:xfrm>
            <a:off x="311699" y="205825"/>
            <a:ext cx="8055923" cy="572700"/>
          </a:xfrm>
        </p:spPr>
        <p:txBody>
          <a:bodyPr/>
          <a:lstStyle/>
          <a:p>
            <a:r>
              <a:rPr lang="nl-NL" dirty="0"/>
              <a:t>Reisgids 1:</a:t>
            </a:r>
            <a:br>
              <a:rPr lang="nl-NL" dirty="0"/>
            </a:br>
            <a:r>
              <a:rPr lang="nl-NL" dirty="0"/>
              <a:t>Basisbehoeften in kaart gebracht </a:t>
            </a:r>
            <a:br>
              <a:rPr lang="nl-NL" dirty="0"/>
            </a:br>
            <a:endParaRPr lang="nl-NL" dirty="0"/>
          </a:p>
        </p:txBody>
      </p:sp>
      <p:sp>
        <p:nvSpPr>
          <p:cNvPr id="4" name="Tijdelijke aanduiding voor tekst 2">
            <a:extLst>
              <a:ext uri="{FF2B5EF4-FFF2-40B4-BE49-F238E27FC236}">
                <a16:creationId xmlns:a16="http://schemas.microsoft.com/office/drawing/2014/main" id="{592EDAB7-20F4-3454-F6DB-B15E6B2C83DE}"/>
              </a:ext>
            </a:extLst>
          </p:cNvPr>
          <p:cNvSpPr>
            <a:spLocks noGrp="1"/>
          </p:cNvSpPr>
          <p:nvPr/>
        </p:nvSpPr>
        <p:spPr>
          <a:xfrm>
            <a:off x="311700" y="979797"/>
            <a:ext cx="8520600" cy="3416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fontAlgn="base">
              <a:buFont typeface="+mj-lt"/>
              <a:buAutoNum type="arabicPeriod"/>
            </a:pPr>
            <a:r>
              <a:rPr lang="nl-NL" b="0" dirty="0">
                <a:solidFill>
                  <a:srgbClr val="000000"/>
                </a:solidFill>
              </a:rPr>
              <a:t>Breng de scores van individuele teamleden bij elkaar in het model van </a:t>
            </a:r>
            <a:r>
              <a:rPr lang="nl-NL" b="0" err="1">
                <a:solidFill>
                  <a:srgbClr val="000000"/>
                </a:solidFill>
              </a:rPr>
              <a:t>Thomann-Riemann</a:t>
            </a:r>
            <a:endParaRPr lang="nl-NL" b="0" dirty="0" err="1">
              <a:solidFill>
                <a:srgbClr val="000000"/>
              </a:solidFill>
            </a:endParaRPr>
          </a:p>
          <a:p>
            <a:pPr>
              <a:lnSpc>
                <a:spcPct val="114999"/>
              </a:lnSpc>
              <a:buAutoNum type="arabicPeriod"/>
            </a:pPr>
            <a:endParaRPr lang="nl-NL" b="0" dirty="0">
              <a:solidFill>
                <a:srgbClr val="000000"/>
              </a:solidFill>
            </a:endParaRPr>
          </a:p>
          <a:p>
            <a:pPr>
              <a:lnSpc>
                <a:spcPct val="114999"/>
              </a:lnSpc>
              <a:buAutoNum type="arabicPeriod"/>
            </a:pPr>
            <a:r>
              <a:rPr lang="nl-NL" b="0" dirty="0">
                <a:solidFill>
                  <a:srgbClr val="000000"/>
                </a:solidFill>
              </a:rPr>
              <a:t>Ieder geeft een korte toelichting het eigen figuur in het model: Is het herkenbaar? En wat zegt het?</a:t>
            </a:r>
            <a:endParaRPr lang="nl-NL" dirty="0"/>
          </a:p>
          <a:p>
            <a:pPr>
              <a:lnSpc>
                <a:spcPct val="114999"/>
              </a:lnSpc>
              <a:buAutoNum type="arabicPeriod"/>
            </a:pPr>
            <a:endParaRPr lang="nl-NL" b="0" dirty="0">
              <a:solidFill>
                <a:srgbClr val="000000"/>
              </a:solidFill>
            </a:endParaRPr>
          </a:p>
          <a:p>
            <a:pPr>
              <a:lnSpc>
                <a:spcPct val="114999"/>
              </a:lnSpc>
              <a:buAutoNum type="arabicPeriod"/>
            </a:pPr>
            <a:r>
              <a:rPr lang="nl-NL" b="0" dirty="0">
                <a:solidFill>
                  <a:srgbClr val="000000"/>
                </a:solidFill>
              </a:rPr>
              <a:t>Wat valt op in de verzameling van figuren in het model? Is er veel overlap? Of juist veel diversiteit? Wat betekent dit voor het team? Hoe kan er rekening gehouden worden met ieders basisbehoeften? </a:t>
            </a:r>
          </a:p>
          <a:p>
            <a:pPr>
              <a:lnSpc>
                <a:spcPct val="114999"/>
              </a:lnSpc>
              <a:buAutoNum type="arabicPeriod"/>
            </a:pPr>
            <a:endParaRPr lang="nl-NL" b="0" dirty="0">
              <a:solidFill>
                <a:srgbClr val="000000"/>
              </a:solidFill>
            </a:endParaRPr>
          </a:p>
          <a:p>
            <a:pPr>
              <a:lnSpc>
                <a:spcPct val="114999"/>
              </a:lnSpc>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6355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875E8A-0497-1ACE-5594-45FC80A8D8B2}"/>
              </a:ext>
            </a:extLst>
          </p:cNvPr>
          <p:cNvSpPr>
            <a:spLocks noGrp="1"/>
          </p:cNvSpPr>
          <p:nvPr>
            <p:ph type="title"/>
          </p:nvPr>
        </p:nvSpPr>
        <p:spPr>
          <a:xfrm>
            <a:off x="311699" y="205825"/>
            <a:ext cx="8055923" cy="572700"/>
          </a:xfrm>
        </p:spPr>
        <p:txBody>
          <a:bodyPr/>
          <a:lstStyle/>
          <a:p>
            <a:r>
              <a:rPr lang="nl-NL" dirty="0"/>
              <a:t>Reisgids 2:</a:t>
            </a:r>
            <a:br>
              <a:rPr lang="nl-NL" dirty="0"/>
            </a:br>
            <a:r>
              <a:rPr lang="nl-NL" dirty="0"/>
              <a:t>Het team in kaart gebracht </a:t>
            </a:r>
          </a:p>
          <a:p>
            <a:br>
              <a:rPr lang="nl-NL" dirty="0"/>
            </a:br>
            <a:endParaRPr lang="nl-NL" dirty="0"/>
          </a:p>
        </p:txBody>
      </p:sp>
      <p:sp>
        <p:nvSpPr>
          <p:cNvPr id="4" name="Tijdelijke aanduiding voor tekst 2">
            <a:extLst>
              <a:ext uri="{FF2B5EF4-FFF2-40B4-BE49-F238E27FC236}">
                <a16:creationId xmlns:a16="http://schemas.microsoft.com/office/drawing/2014/main" id="{592EDAB7-20F4-3454-F6DB-B15E6B2C83DE}"/>
              </a:ext>
            </a:extLst>
          </p:cNvPr>
          <p:cNvSpPr>
            <a:spLocks noGrp="1"/>
          </p:cNvSpPr>
          <p:nvPr/>
        </p:nvSpPr>
        <p:spPr>
          <a:xfrm>
            <a:off x="311700" y="979797"/>
            <a:ext cx="8520600" cy="3416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fontAlgn="base">
              <a:buFont typeface="+mj-lt"/>
              <a:buAutoNum type="arabicPeriod"/>
            </a:pPr>
            <a:r>
              <a:rPr lang="nl-NL" b="0" dirty="0">
                <a:solidFill>
                  <a:srgbClr val="000000"/>
                </a:solidFill>
              </a:rPr>
              <a:t>Breng de scores van individuele teamleden bij elkaar in het model van </a:t>
            </a:r>
            <a:r>
              <a:rPr lang="nl-NL" b="0" dirty="0" err="1">
                <a:solidFill>
                  <a:srgbClr val="000000"/>
                </a:solidFill>
              </a:rPr>
              <a:t>Thomann-Riemann</a:t>
            </a:r>
            <a:r>
              <a:rPr lang="nl-NL" b="0" dirty="0">
                <a:solidFill>
                  <a:srgbClr val="000000"/>
                </a:solidFill>
              </a:rPr>
              <a:t>.</a:t>
            </a:r>
            <a:endParaRPr lang="nl-NL" b="0" dirty="0" err="1">
              <a:solidFill>
                <a:srgbClr val="000000"/>
              </a:solidFill>
            </a:endParaRPr>
          </a:p>
          <a:p>
            <a:pPr>
              <a:lnSpc>
                <a:spcPct val="114999"/>
              </a:lnSpc>
              <a:buAutoNum type="arabicPeriod"/>
            </a:pPr>
            <a:endParaRPr lang="nl-NL" b="0" dirty="0">
              <a:solidFill>
                <a:srgbClr val="000000"/>
              </a:solidFill>
            </a:endParaRPr>
          </a:p>
          <a:p>
            <a:pPr>
              <a:lnSpc>
                <a:spcPct val="114999"/>
              </a:lnSpc>
              <a:buAutoNum type="arabicPeriod"/>
            </a:pPr>
            <a:r>
              <a:rPr lang="nl-NL" b="0" dirty="0">
                <a:solidFill>
                  <a:srgbClr val="000000"/>
                </a:solidFill>
              </a:rPr>
              <a:t>Teken een figuur op basis van het gemiddelde van alle scores.</a:t>
            </a:r>
          </a:p>
          <a:p>
            <a:pPr>
              <a:lnSpc>
                <a:spcPct val="114999"/>
              </a:lnSpc>
              <a:buAutoNum type="arabicPeriod"/>
            </a:pPr>
            <a:endParaRPr lang="nl-NL" b="0" dirty="0">
              <a:solidFill>
                <a:srgbClr val="000000"/>
              </a:solidFill>
            </a:endParaRPr>
          </a:p>
          <a:p>
            <a:pPr>
              <a:lnSpc>
                <a:spcPct val="114999"/>
              </a:lnSpc>
              <a:buAutoNum type="arabicPeriod"/>
            </a:pPr>
            <a:r>
              <a:rPr lang="nl-NL" b="0" dirty="0">
                <a:solidFill>
                  <a:srgbClr val="000000"/>
                </a:solidFill>
              </a:rPr>
              <a:t>Waar ligt het zwaartepunt voor het team als geheel? Welke typering hoort daarbij? Wat betekent dit voor het team? En hoe verhouden iedereen zich hiertoe vanuit de eigen basisbehoeften? </a:t>
            </a:r>
          </a:p>
          <a:p>
            <a:pPr>
              <a:lnSpc>
                <a:spcPct val="114999"/>
              </a:lnSpc>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9877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F91C42-A823-6A94-3874-4509A34D9F11}"/>
              </a:ext>
            </a:extLst>
          </p:cNvPr>
          <p:cNvSpPr>
            <a:spLocks noGrp="1"/>
          </p:cNvSpPr>
          <p:nvPr>
            <p:ph type="title"/>
          </p:nvPr>
        </p:nvSpPr>
        <p:spPr/>
        <p:txBody>
          <a:bodyPr/>
          <a:lstStyle/>
          <a:p>
            <a:r>
              <a:rPr lang="nl-NL" dirty="0"/>
              <a:t>Route</a:t>
            </a:r>
          </a:p>
        </p:txBody>
      </p:sp>
      <p:pic>
        <p:nvPicPr>
          <p:cNvPr id="7" name="Afbeelding 6" descr="Afbeelding met tekst, schermopname, lijn, Perceel&#10;&#10;Automatisch gegenereerde beschrijving">
            <a:extLst>
              <a:ext uri="{FF2B5EF4-FFF2-40B4-BE49-F238E27FC236}">
                <a16:creationId xmlns:a16="http://schemas.microsoft.com/office/drawing/2014/main" id="{CA7297BA-DBD5-B098-F4E4-3C14E8FC1006}"/>
              </a:ext>
            </a:extLst>
          </p:cNvPr>
          <p:cNvPicPr>
            <a:picLocks noChangeAspect="1"/>
          </p:cNvPicPr>
          <p:nvPr/>
        </p:nvPicPr>
        <p:blipFill>
          <a:blip r:embed="rId2"/>
          <a:stretch>
            <a:fillRect/>
          </a:stretch>
        </p:blipFill>
        <p:spPr>
          <a:xfrm>
            <a:off x="1761231" y="778525"/>
            <a:ext cx="5621538" cy="4073419"/>
          </a:xfrm>
          <a:prstGeom prst="rect">
            <a:avLst/>
          </a:prstGeom>
        </p:spPr>
      </p:pic>
    </p:spTree>
    <p:extLst>
      <p:ext uri="{BB962C8B-B14F-4D97-AF65-F5344CB8AC3E}">
        <p14:creationId xmlns:p14="http://schemas.microsoft.com/office/powerpoint/2010/main" val="1025886684"/>
      </p:ext>
    </p:extLst>
  </p:cSld>
  <p:clrMapOvr>
    <a:masterClrMapping/>
  </p:clrMapOvr>
</p:sld>
</file>

<file path=ppt/theme/theme1.xml><?xml version="1.0" encoding="utf-8"?>
<a:theme xmlns:a="http://schemas.openxmlformats.org/drawingml/2006/main" name="Hoofdthema - Leren Pionieren">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64089CF0ED87C40BBD03D80C7C831B6" ma:contentTypeVersion="12" ma:contentTypeDescription="Een nieuw document maken." ma:contentTypeScope="" ma:versionID="be451f68033009a4d82f6248905bd164">
  <xsd:schema xmlns:xsd="http://www.w3.org/2001/XMLSchema" xmlns:xs="http://www.w3.org/2001/XMLSchema" xmlns:p="http://schemas.microsoft.com/office/2006/metadata/properties" xmlns:ns2="f1dc3472-35d9-499d-94fe-2d28f1a8ebfc" xmlns:ns3="a6f49c8e-8eab-4191-a29d-1b6b7ac3f899" targetNamespace="http://schemas.microsoft.com/office/2006/metadata/properties" ma:root="true" ma:fieldsID="df62d3b80303340fad07b2e2a43fe33a" ns2:_="" ns3:_="">
    <xsd:import namespace="f1dc3472-35d9-499d-94fe-2d28f1a8ebfc"/>
    <xsd:import namespace="a6f49c8e-8eab-4191-a29d-1b6b7ac3f89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dc3472-35d9-499d-94fe-2d28f1a8eb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56b64be9-ece9-448a-b811-6afe781e82f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6f49c8e-8eab-4191-a29d-1b6b7ac3f89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7876032f-24a4-4176-a40e-6a9ce10e00c9}" ma:internalName="TaxCatchAll" ma:showField="CatchAllData" ma:web="a6f49c8e-8eab-4191-a29d-1b6b7ac3f89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1dc3472-35d9-499d-94fe-2d28f1a8ebfc">
      <Terms xmlns="http://schemas.microsoft.com/office/infopath/2007/PartnerControls"/>
    </lcf76f155ced4ddcb4097134ff3c332f>
    <TaxCatchAll xmlns="a6f49c8e-8eab-4191-a29d-1b6b7ac3f899" xsi:nil="true"/>
  </documentManagement>
</p:properties>
</file>

<file path=customXml/itemProps1.xml><?xml version="1.0" encoding="utf-8"?>
<ds:datastoreItem xmlns:ds="http://schemas.openxmlformats.org/officeDocument/2006/customXml" ds:itemID="{0E4226B3-E92C-4B14-AEB0-F9D52724BA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dc3472-35d9-499d-94fe-2d28f1a8ebfc"/>
    <ds:schemaRef ds:uri="a6f49c8e-8eab-4191-a29d-1b6b7ac3f8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0AB033B-7C87-49B0-8136-9EAA6E764565}">
  <ds:schemaRefs>
    <ds:schemaRef ds:uri="http://schemas.microsoft.com/sharepoint/v3/contenttype/forms"/>
  </ds:schemaRefs>
</ds:datastoreItem>
</file>

<file path=customXml/itemProps3.xml><?xml version="1.0" encoding="utf-8"?>
<ds:datastoreItem xmlns:ds="http://schemas.openxmlformats.org/officeDocument/2006/customXml" ds:itemID="{56801A90-D53B-4891-A16E-6AD3B7D67C9A}">
  <ds:schemaRefs>
    <ds:schemaRef ds:uri="http://schemas.microsoft.com/office/2006/metadata/properties"/>
    <ds:schemaRef ds:uri="http://schemas.microsoft.com/office/infopath/2007/PartnerControls"/>
    <ds:schemaRef ds:uri="f1dc3472-35d9-499d-94fe-2d28f1a8ebfc"/>
    <ds:schemaRef ds:uri="a6f49c8e-8eab-4191-a29d-1b6b7ac3f899"/>
  </ds:schemaRefs>
</ds:datastoreItem>
</file>

<file path=docProps/app.xml><?xml version="1.0" encoding="utf-8"?>
<Properties xmlns="http://schemas.openxmlformats.org/officeDocument/2006/extended-properties" xmlns:vt="http://schemas.openxmlformats.org/officeDocument/2006/docPropsVTypes">
  <TotalTime>1828</TotalTime>
  <Words>331</Words>
  <Application>Microsoft Office PowerPoint</Application>
  <PresentationFormat>On-screen Show (16:9)</PresentationFormat>
  <Paragraphs>36</Paragraphs>
  <Slides>9</Slides>
  <Notes>0</Notes>
  <HiddenSlides>0</HiddenSlides>
  <MMClips>2</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Hoofdthema - Leren Pionieren</vt:lpstr>
      <vt:lpstr>Gezonde Teamcultuur</vt:lpstr>
      <vt:lpstr>Oriëntatie 1:  Samen in de boot  </vt:lpstr>
      <vt:lpstr>Oriëntatie 2:  Talentenjacht</vt:lpstr>
      <vt:lpstr>Kompas 1: Op je plek</vt:lpstr>
      <vt:lpstr>Kompas 2: Eén lichaam, vele delen</vt:lpstr>
      <vt:lpstr>Reisgidsvideo Gezonde teamcultuur</vt:lpstr>
      <vt:lpstr>Reisgids 1: Basisbehoeften in kaart gebracht  </vt:lpstr>
      <vt:lpstr>Reisgids 2: Het team in kaart gebracht   </vt:lpstr>
      <vt:lpstr>Route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cp:lastModifiedBy>Edwin van Rijnsoever</cp:lastModifiedBy>
  <cp:revision>178</cp:revision>
  <dcterms:modified xsi:type="dcterms:W3CDTF">2025-01-09T14:57:18Z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0x010100664089CF0ED87C40BBD03D80C7C831B6</vt:lpwstr>
  </property>
  <property fmtid="{D5CDD505-2E9C-101B-9397-08002B2CF9AE}" pid="3" name="MediaServiceImageTags">
    <vt:lpwstr/>
  </property>
</Properties>
</file>